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155"/>
  </p:notesMasterIdLst>
  <p:sldIdLst>
    <p:sldId id="364" r:id="rId2"/>
    <p:sldId id="256" r:id="rId3"/>
    <p:sldId id="373" r:id="rId4"/>
    <p:sldId id="257" r:id="rId5"/>
    <p:sldId id="374" r:id="rId6"/>
    <p:sldId id="365" r:id="rId7"/>
    <p:sldId id="375" r:id="rId8"/>
    <p:sldId id="258" r:id="rId9"/>
    <p:sldId id="376" r:id="rId10"/>
    <p:sldId id="259" r:id="rId11"/>
    <p:sldId id="377" r:id="rId12"/>
    <p:sldId id="260" r:id="rId13"/>
    <p:sldId id="261" r:id="rId14"/>
    <p:sldId id="262" r:id="rId15"/>
    <p:sldId id="263"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366" r:id="rId33"/>
    <p:sldId id="367" r:id="rId34"/>
    <p:sldId id="368" r:id="rId35"/>
    <p:sldId id="281" r:id="rId36"/>
    <p:sldId id="395" r:id="rId37"/>
    <p:sldId id="396" r:id="rId38"/>
    <p:sldId id="399" r:id="rId39"/>
    <p:sldId id="400" r:id="rId40"/>
    <p:sldId id="401" r:id="rId41"/>
    <p:sldId id="402" r:id="rId42"/>
    <p:sldId id="403" r:id="rId43"/>
    <p:sldId id="404" r:id="rId44"/>
    <p:sldId id="397" r:id="rId45"/>
    <p:sldId id="398" r:id="rId46"/>
    <p:sldId id="282" r:id="rId47"/>
    <p:sldId id="283" r:id="rId48"/>
    <p:sldId id="378" r:id="rId49"/>
    <p:sldId id="405" r:id="rId50"/>
    <p:sldId id="284" r:id="rId51"/>
    <p:sldId id="285" r:id="rId52"/>
    <p:sldId id="379" r:id="rId53"/>
    <p:sldId id="286" r:id="rId54"/>
    <p:sldId id="287" r:id="rId55"/>
    <p:sldId id="288" r:id="rId56"/>
    <p:sldId id="289" r:id="rId57"/>
    <p:sldId id="381" r:id="rId58"/>
    <p:sldId id="290" r:id="rId59"/>
    <p:sldId id="291" r:id="rId60"/>
    <p:sldId id="382" r:id="rId61"/>
    <p:sldId id="292" r:id="rId62"/>
    <p:sldId id="293" r:id="rId63"/>
    <p:sldId id="383" r:id="rId64"/>
    <p:sldId id="294" r:id="rId65"/>
    <p:sldId id="295" r:id="rId66"/>
    <p:sldId id="296" r:id="rId67"/>
    <p:sldId id="297" r:id="rId68"/>
    <p:sldId id="384" r:id="rId69"/>
    <p:sldId id="385" r:id="rId70"/>
    <p:sldId id="298" r:id="rId71"/>
    <p:sldId id="386" r:id="rId72"/>
    <p:sldId id="300" r:id="rId73"/>
    <p:sldId id="301" r:id="rId74"/>
    <p:sldId id="302" r:id="rId75"/>
    <p:sldId id="303" r:id="rId76"/>
    <p:sldId id="304" r:id="rId77"/>
    <p:sldId id="305" r:id="rId78"/>
    <p:sldId id="306" r:id="rId79"/>
    <p:sldId id="369" r:id="rId80"/>
    <p:sldId id="370" r:id="rId81"/>
    <p:sldId id="308" r:id="rId82"/>
    <p:sldId id="371"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7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406" r:id="rId138"/>
    <p:sldId id="362" r:id="rId139"/>
    <p:sldId id="407" r:id="rId140"/>
    <p:sldId id="408" r:id="rId141"/>
    <p:sldId id="410" r:id="rId142"/>
    <p:sldId id="411" r:id="rId143"/>
    <p:sldId id="412" r:id="rId144"/>
    <p:sldId id="409" r:id="rId145"/>
    <p:sldId id="414" r:id="rId146"/>
    <p:sldId id="415" r:id="rId147"/>
    <p:sldId id="416" r:id="rId148"/>
    <p:sldId id="417" r:id="rId149"/>
    <p:sldId id="418" r:id="rId150"/>
    <p:sldId id="419" r:id="rId151"/>
    <p:sldId id="413" r:id="rId152"/>
    <p:sldId id="420" r:id="rId153"/>
    <p:sldId id="363"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p:cViewPr varScale="1">
        <p:scale>
          <a:sx n="70" d="100"/>
          <a:sy n="70" d="100"/>
        </p:scale>
        <p:origin x="1380" y="72"/>
      </p:cViewPr>
      <p:guideLst>
        <p:guide orient="horz" pos="2160"/>
        <p:guide pos="2880"/>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DC0C4-AB7E-4259-8FD4-510949386257}" type="datetimeFigureOut">
              <a:rPr lang="en-GB" smtClean="0"/>
              <a:t>08/04/2018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18A92-3CAB-4D79-91C7-18F00276FE8F}" type="slidenum">
              <a:rPr lang="en-GB" smtClean="0"/>
              <a:t>‹#›</a:t>
            </a:fld>
            <a:endParaRPr lang="en-GB"/>
          </a:p>
        </p:txBody>
      </p:sp>
    </p:spTree>
    <p:extLst>
      <p:ext uri="{BB962C8B-B14F-4D97-AF65-F5344CB8AC3E}">
        <p14:creationId xmlns:p14="http://schemas.microsoft.com/office/powerpoint/2010/main" val="90750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a:t>
            </a:fld>
            <a:endParaRPr lang="en-GB" dirty="0"/>
          </a:p>
        </p:txBody>
      </p:sp>
    </p:spTree>
    <p:extLst>
      <p:ext uri="{BB962C8B-B14F-4D97-AF65-F5344CB8AC3E}">
        <p14:creationId xmlns:p14="http://schemas.microsoft.com/office/powerpoint/2010/main" val="136284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10</a:t>
            </a:fld>
            <a:endParaRPr lang="en-GB" dirty="0"/>
          </a:p>
        </p:txBody>
      </p:sp>
    </p:spTree>
    <p:extLst>
      <p:ext uri="{BB962C8B-B14F-4D97-AF65-F5344CB8AC3E}">
        <p14:creationId xmlns:p14="http://schemas.microsoft.com/office/powerpoint/2010/main" val="9054521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100</a:t>
            </a:fld>
            <a:endParaRPr lang="en-GB"/>
          </a:p>
        </p:txBody>
      </p:sp>
    </p:spTree>
    <p:extLst>
      <p:ext uri="{BB962C8B-B14F-4D97-AF65-F5344CB8AC3E}">
        <p14:creationId xmlns:p14="http://schemas.microsoft.com/office/powerpoint/2010/main" val="9380550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101</a:t>
            </a:fld>
            <a:endParaRPr lang="en-GB"/>
          </a:p>
        </p:txBody>
      </p:sp>
    </p:spTree>
    <p:extLst>
      <p:ext uri="{BB962C8B-B14F-4D97-AF65-F5344CB8AC3E}">
        <p14:creationId xmlns:p14="http://schemas.microsoft.com/office/powerpoint/2010/main" val="982673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102</a:t>
            </a:fld>
            <a:endParaRPr lang="en-GB"/>
          </a:p>
        </p:txBody>
      </p:sp>
    </p:spTree>
    <p:extLst>
      <p:ext uri="{BB962C8B-B14F-4D97-AF65-F5344CB8AC3E}">
        <p14:creationId xmlns:p14="http://schemas.microsoft.com/office/powerpoint/2010/main" val="166627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103</a:t>
            </a:fld>
            <a:endParaRPr lang="en-GB"/>
          </a:p>
        </p:txBody>
      </p:sp>
    </p:spTree>
    <p:extLst>
      <p:ext uri="{BB962C8B-B14F-4D97-AF65-F5344CB8AC3E}">
        <p14:creationId xmlns:p14="http://schemas.microsoft.com/office/powerpoint/2010/main" val="22790202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104</a:t>
            </a:fld>
            <a:endParaRPr lang="en-GB"/>
          </a:p>
        </p:txBody>
      </p:sp>
    </p:spTree>
    <p:extLst>
      <p:ext uri="{BB962C8B-B14F-4D97-AF65-F5344CB8AC3E}">
        <p14:creationId xmlns:p14="http://schemas.microsoft.com/office/powerpoint/2010/main" val="30165593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105</a:t>
            </a:fld>
            <a:endParaRPr lang="en-GB"/>
          </a:p>
        </p:txBody>
      </p:sp>
    </p:spTree>
    <p:extLst>
      <p:ext uri="{BB962C8B-B14F-4D97-AF65-F5344CB8AC3E}">
        <p14:creationId xmlns:p14="http://schemas.microsoft.com/office/powerpoint/2010/main" val="15455143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106</a:t>
            </a:fld>
            <a:endParaRPr lang="en-GB"/>
          </a:p>
        </p:txBody>
      </p:sp>
    </p:spTree>
    <p:extLst>
      <p:ext uri="{BB962C8B-B14F-4D97-AF65-F5344CB8AC3E}">
        <p14:creationId xmlns:p14="http://schemas.microsoft.com/office/powerpoint/2010/main" val="18212720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107</a:t>
            </a:fld>
            <a:endParaRPr lang="en-GB"/>
          </a:p>
        </p:txBody>
      </p:sp>
    </p:spTree>
    <p:extLst>
      <p:ext uri="{BB962C8B-B14F-4D97-AF65-F5344CB8AC3E}">
        <p14:creationId xmlns:p14="http://schemas.microsoft.com/office/powerpoint/2010/main" val="7027610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108</a:t>
            </a:fld>
            <a:endParaRPr lang="en-GB"/>
          </a:p>
        </p:txBody>
      </p:sp>
    </p:spTree>
    <p:extLst>
      <p:ext uri="{BB962C8B-B14F-4D97-AF65-F5344CB8AC3E}">
        <p14:creationId xmlns:p14="http://schemas.microsoft.com/office/powerpoint/2010/main" val="9854491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109</a:t>
            </a:fld>
            <a:endParaRPr lang="en-GB"/>
          </a:p>
        </p:txBody>
      </p:sp>
    </p:spTree>
    <p:extLst>
      <p:ext uri="{BB962C8B-B14F-4D97-AF65-F5344CB8AC3E}">
        <p14:creationId xmlns:p14="http://schemas.microsoft.com/office/powerpoint/2010/main" val="1124282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11</a:t>
            </a:fld>
            <a:endParaRPr lang="en-GB" dirty="0"/>
          </a:p>
        </p:txBody>
      </p:sp>
    </p:spTree>
    <p:extLst>
      <p:ext uri="{BB962C8B-B14F-4D97-AF65-F5344CB8AC3E}">
        <p14:creationId xmlns:p14="http://schemas.microsoft.com/office/powerpoint/2010/main" val="28186471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110</a:t>
            </a:fld>
            <a:endParaRPr lang="en-GB"/>
          </a:p>
        </p:txBody>
      </p:sp>
    </p:spTree>
    <p:extLst>
      <p:ext uri="{BB962C8B-B14F-4D97-AF65-F5344CB8AC3E}">
        <p14:creationId xmlns:p14="http://schemas.microsoft.com/office/powerpoint/2010/main" val="3107829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111</a:t>
            </a:fld>
            <a:endParaRPr lang="en-GB"/>
          </a:p>
        </p:txBody>
      </p:sp>
    </p:spTree>
    <p:extLst>
      <p:ext uri="{BB962C8B-B14F-4D97-AF65-F5344CB8AC3E}">
        <p14:creationId xmlns:p14="http://schemas.microsoft.com/office/powerpoint/2010/main" val="33227231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112</a:t>
            </a:fld>
            <a:endParaRPr lang="en-GB"/>
          </a:p>
        </p:txBody>
      </p:sp>
    </p:spTree>
    <p:extLst>
      <p:ext uri="{BB962C8B-B14F-4D97-AF65-F5344CB8AC3E}">
        <p14:creationId xmlns:p14="http://schemas.microsoft.com/office/powerpoint/2010/main" val="2140496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113</a:t>
            </a:fld>
            <a:endParaRPr lang="en-GB"/>
          </a:p>
        </p:txBody>
      </p:sp>
    </p:spTree>
    <p:extLst>
      <p:ext uri="{BB962C8B-B14F-4D97-AF65-F5344CB8AC3E}">
        <p14:creationId xmlns:p14="http://schemas.microsoft.com/office/powerpoint/2010/main" val="20228525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114</a:t>
            </a:fld>
            <a:endParaRPr lang="en-GB"/>
          </a:p>
        </p:txBody>
      </p:sp>
    </p:spTree>
    <p:extLst>
      <p:ext uri="{BB962C8B-B14F-4D97-AF65-F5344CB8AC3E}">
        <p14:creationId xmlns:p14="http://schemas.microsoft.com/office/powerpoint/2010/main" val="40386377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115</a:t>
            </a:fld>
            <a:endParaRPr lang="en-GB"/>
          </a:p>
        </p:txBody>
      </p:sp>
    </p:spTree>
    <p:extLst>
      <p:ext uri="{BB962C8B-B14F-4D97-AF65-F5344CB8AC3E}">
        <p14:creationId xmlns:p14="http://schemas.microsoft.com/office/powerpoint/2010/main" val="32426250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116</a:t>
            </a:fld>
            <a:endParaRPr lang="en-GB"/>
          </a:p>
        </p:txBody>
      </p:sp>
    </p:spTree>
    <p:extLst>
      <p:ext uri="{BB962C8B-B14F-4D97-AF65-F5344CB8AC3E}">
        <p14:creationId xmlns:p14="http://schemas.microsoft.com/office/powerpoint/2010/main" val="1796231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117</a:t>
            </a:fld>
            <a:endParaRPr lang="en-GB"/>
          </a:p>
        </p:txBody>
      </p:sp>
    </p:spTree>
    <p:extLst>
      <p:ext uri="{BB962C8B-B14F-4D97-AF65-F5344CB8AC3E}">
        <p14:creationId xmlns:p14="http://schemas.microsoft.com/office/powerpoint/2010/main" val="1481484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118</a:t>
            </a:fld>
            <a:endParaRPr lang="en-GB"/>
          </a:p>
        </p:txBody>
      </p:sp>
    </p:spTree>
    <p:extLst>
      <p:ext uri="{BB962C8B-B14F-4D97-AF65-F5344CB8AC3E}">
        <p14:creationId xmlns:p14="http://schemas.microsoft.com/office/powerpoint/2010/main" val="41179955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119</a:t>
            </a:fld>
            <a:endParaRPr lang="en-GB"/>
          </a:p>
        </p:txBody>
      </p:sp>
    </p:spTree>
    <p:extLst>
      <p:ext uri="{BB962C8B-B14F-4D97-AF65-F5344CB8AC3E}">
        <p14:creationId xmlns:p14="http://schemas.microsoft.com/office/powerpoint/2010/main" val="297801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12</a:t>
            </a:fld>
            <a:endParaRPr lang="en-GB" dirty="0"/>
          </a:p>
        </p:txBody>
      </p:sp>
    </p:spTree>
    <p:extLst>
      <p:ext uri="{BB962C8B-B14F-4D97-AF65-F5344CB8AC3E}">
        <p14:creationId xmlns:p14="http://schemas.microsoft.com/office/powerpoint/2010/main" val="13319981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120</a:t>
            </a:fld>
            <a:endParaRPr lang="en-GB"/>
          </a:p>
        </p:txBody>
      </p:sp>
    </p:spTree>
    <p:extLst>
      <p:ext uri="{BB962C8B-B14F-4D97-AF65-F5344CB8AC3E}">
        <p14:creationId xmlns:p14="http://schemas.microsoft.com/office/powerpoint/2010/main" val="38757381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121</a:t>
            </a:fld>
            <a:endParaRPr lang="en-GB"/>
          </a:p>
        </p:txBody>
      </p:sp>
    </p:spTree>
    <p:extLst>
      <p:ext uri="{BB962C8B-B14F-4D97-AF65-F5344CB8AC3E}">
        <p14:creationId xmlns:p14="http://schemas.microsoft.com/office/powerpoint/2010/main" val="21879613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122</a:t>
            </a:fld>
            <a:endParaRPr lang="en-GB"/>
          </a:p>
        </p:txBody>
      </p:sp>
    </p:spTree>
    <p:extLst>
      <p:ext uri="{BB962C8B-B14F-4D97-AF65-F5344CB8AC3E}">
        <p14:creationId xmlns:p14="http://schemas.microsoft.com/office/powerpoint/2010/main" val="27177743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123</a:t>
            </a:fld>
            <a:endParaRPr lang="en-GB"/>
          </a:p>
        </p:txBody>
      </p:sp>
    </p:spTree>
    <p:extLst>
      <p:ext uri="{BB962C8B-B14F-4D97-AF65-F5344CB8AC3E}">
        <p14:creationId xmlns:p14="http://schemas.microsoft.com/office/powerpoint/2010/main" val="37016608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124</a:t>
            </a:fld>
            <a:endParaRPr lang="en-GB"/>
          </a:p>
        </p:txBody>
      </p:sp>
    </p:spTree>
    <p:extLst>
      <p:ext uri="{BB962C8B-B14F-4D97-AF65-F5344CB8AC3E}">
        <p14:creationId xmlns:p14="http://schemas.microsoft.com/office/powerpoint/2010/main" val="31140295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125</a:t>
            </a:fld>
            <a:endParaRPr lang="en-GB"/>
          </a:p>
        </p:txBody>
      </p:sp>
    </p:spTree>
    <p:extLst>
      <p:ext uri="{BB962C8B-B14F-4D97-AF65-F5344CB8AC3E}">
        <p14:creationId xmlns:p14="http://schemas.microsoft.com/office/powerpoint/2010/main" val="31931509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126</a:t>
            </a:fld>
            <a:endParaRPr lang="en-GB"/>
          </a:p>
        </p:txBody>
      </p:sp>
    </p:spTree>
    <p:extLst>
      <p:ext uri="{BB962C8B-B14F-4D97-AF65-F5344CB8AC3E}">
        <p14:creationId xmlns:p14="http://schemas.microsoft.com/office/powerpoint/2010/main" val="22145719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127</a:t>
            </a:fld>
            <a:endParaRPr lang="en-GB"/>
          </a:p>
        </p:txBody>
      </p:sp>
    </p:spTree>
    <p:extLst>
      <p:ext uri="{BB962C8B-B14F-4D97-AF65-F5344CB8AC3E}">
        <p14:creationId xmlns:p14="http://schemas.microsoft.com/office/powerpoint/2010/main" val="2910391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128</a:t>
            </a:fld>
            <a:endParaRPr lang="en-GB"/>
          </a:p>
        </p:txBody>
      </p:sp>
    </p:spTree>
    <p:extLst>
      <p:ext uri="{BB962C8B-B14F-4D97-AF65-F5344CB8AC3E}">
        <p14:creationId xmlns:p14="http://schemas.microsoft.com/office/powerpoint/2010/main" val="19899383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129</a:t>
            </a:fld>
            <a:endParaRPr lang="en-GB"/>
          </a:p>
        </p:txBody>
      </p:sp>
    </p:spTree>
    <p:extLst>
      <p:ext uri="{BB962C8B-B14F-4D97-AF65-F5344CB8AC3E}">
        <p14:creationId xmlns:p14="http://schemas.microsoft.com/office/powerpoint/2010/main" val="181389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13</a:t>
            </a:fld>
            <a:endParaRPr lang="en-GB" dirty="0"/>
          </a:p>
        </p:txBody>
      </p:sp>
    </p:spTree>
    <p:extLst>
      <p:ext uri="{BB962C8B-B14F-4D97-AF65-F5344CB8AC3E}">
        <p14:creationId xmlns:p14="http://schemas.microsoft.com/office/powerpoint/2010/main" val="19854385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130</a:t>
            </a:fld>
            <a:endParaRPr lang="en-GB"/>
          </a:p>
        </p:txBody>
      </p:sp>
    </p:spTree>
    <p:extLst>
      <p:ext uri="{BB962C8B-B14F-4D97-AF65-F5344CB8AC3E}">
        <p14:creationId xmlns:p14="http://schemas.microsoft.com/office/powerpoint/2010/main" val="37052959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131</a:t>
            </a:fld>
            <a:endParaRPr lang="en-GB"/>
          </a:p>
        </p:txBody>
      </p:sp>
    </p:spTree>
    <p:extLst>
      <p:ext uri="{BB962C8B-B14F-4D97-AF65-F5344CB8AC3E}">
        <p14:creationId xmlns:p14="http://schemas.microsoft.com/office/powerpoint/2010/main" val="6893620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132</a:t>
            </a:fld>
            <a:endParaRPr lang="en-GB"/>
          </a:p>
        </p:txBody>
      </p:sp>
    </p:spTree>
    <p:extLst>
      <p:ext uri="{BB962C8B-B14F-4D97-AF65-F5344CB8AC3E}">
        <p14:creationId xmlns:p14="http://schemas.microsoft.com/office/powerpoint/2010/main" val="10866492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133</a:t>
            </a:fld>
            <a:endParaRPr lang="en-GB"/>
          </a:p>
        </p:txBody>
      </p:sp>
    </p:spTree>
    <p:extLst>
      <p:ext uri="{BB962C8B-B14F-4D97-AF65-F5344CB8AC3E}">
        <p14:creationId xmlns:p14="http://schemas.microsoft.com/office/powerpoint/2010/main" val="5653981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134</a:t>
            </a:fld>
            <a:endParaRPr lang="en-GB"/>
          </a:p>
        </p:txBody>
      </p:sp>
    </p:spTree>
    <p:extLst>
      <p:ext uri="{BB962C8B-B14F-4D97-AF65-F5344CB8AC3E}">
        <p14:creationId xmlns:p14="http://schemas.microsoft.com/office/powerpoint/2010/main" val="7967260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135</a:t>
            </a:fld>
            <a:endParaRPr lang="en-GB"/>
          </a:p>
        </p:txBody>
      </p:sp>
    </p:spTree>
    <p:extLst>
      <p:ext uri="{BB962C8B-B14F-4D97-AF65-F5344CB8AC3E}">
        <p14:creationId xmlns:p14="http://schemas.microsoft.com/office/powerpoint/2010/main" val="3135392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136</a:t>
            </a:fld>
            <a:endParaRPr lang="en-GB"/>
          </a:p>
        </p:txBody>
      </p:sp>
    </p:spTree>
    <p:extLst>
      <p:ext uri="{BB962C8B-B14F-4D97-AF65-F5344CB8AC3E}">
        <p14:creationId xmlns:p14="http://schemas.microsoft.com/office/powerpoint/2010/main" val="234061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137</a:t>
            </a:fld>
            <a:endParaRPr lang="en-GB"/>
          </a:p>
        </p:txBody>
      </p:sp>
    </p:spTree>
    <p:extLst>
      <p:ext uri="{BB962C8B-B14F-4D97-AF65-F5344CB8AC3E}">
        <p14:creationId xmlns:p14="http://schemas.microsoft.com/office/powerpoint/2010/main" val="19382667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138</a:t>
            </a:fld>
            <a:endParaRPr lang="en-GB"/>
          </a:p>
        </p:txBody>
      </p:sp>
    </p:spTree>
    <p:extLst>
      <p:ext uri="{BB962C8B-B14F-4D97-AF65-F5344CB8AC3E}">
        <p14:creationId xmlns:p14="http://schemas.microsoft.com/office/powerpoint/2010/main" val="11588862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139</a:t>
            </a:fld>
            <a:endParaRPr lang="en-GB"/>
          </a:p>
        </p:txBody>
      </p:sp>
    </p:spTree>
    <p:extLst>
      <p:ext uri="{BB962C8B-B14F-4D97-AF65-F5344CB8AC3E}">
        <p14:creationId xmlns:p14="http://schemas.microsoft.com/office/powerpoint/2010/main" val="207281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14</a:t>
            </a:fld>
            <a:endParaRPr lang="en-GB" dirty="0"/>
          </a:p>
        </p:txBody>
      </p:sp>
    </p:spTree>
    <p:extLst>
      <p:ext uri="{BB962C8B-B14F-4D97-AF65-F5344CB8AC3E}">
        <p14:creationId xmlns:p14="http://schemas.microsoft.com/office/powerpoint/2010/main" val="346268850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140</a:t>
            </a:fld>
            <a:endParaRPr lang="en-GB"/>
          </a:p>
        </p:txBody>
      </p:sp>
    </p:spTree>
    <p:extLst>
      <p:ext uri="{BB962C8B-B14F-4D97-AF65-F5344CB8AC3E}">
        <p14:creationId xmlns:p14="http://schemas.microsoft.com/office/powerpoint/2010/main" val="27726687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141</a:t>
            </a:fld>
            <a:endParaRPr lang="en-GB"/>
          </a:p>
        </p:txBody>
      </p:sp>
    </p:spTree>
    <p:extLst>
      <p:ext uri="{BB962C8B-B14F-4D97-AF65-F5344CB8AC3E}">
        <p14:creationId xmlns:p14="http://schemas.microsoft.com/office/powerpoint/2010/main" val="31211872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142</a:t>
            </a:fld>
            <a:endParaRPr lang="en-GB"/>
          </a:p>
        </p:txBody>
      </p:sp>
    </p:spTree>
    <p:extLst>
      <p:ext uri="{BB962C8B-B14F-4D97-AF65-F5344CB8AC3E}">
        <p14:creationId xmlns:p14="http://schemas.microsoft.com/office/powerpoint/2010/main" val="5628554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143</a:t>
            </a:fld>
            <a:endParaRPr lang="en-GB"/>
          </a:p>
        </p:txBody>
      </p:sp>
    </p:spTree>
    <p:extLst>
      <p:ext uri="{BB962C8B-B14F-4D97-AF65-F5344CB8AC3E}">
        <p14:creationId xmlns:p14="http://schemas.microsoft.com/office/powerpoint/2010/main" val="22114217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144</a:t>
            </a:fld>
            <a:endParaRPr lang="en-GB"/>
          </a:p>
        </p:txBody>
      </p:sp>
    </p:spTree>
    <p:extLst>
      <p:ext uri="{BB962C8B-B14F-4D97-AF65-F5344CB8AC3E}">
        <p14:creationId xmlns:p14="http://schemas.microsoft.com/office/powerpoint/2010/main" val="33890142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145</a:t>
            </a:fld>
            <a:endParaRPr lang="en-GB"/>
          </a:p>
        </p:txBody>
      </p:sp>
    </p:spTree>
    <p:extLst>
      <p:ext uri="{BB962C8B-B14F-4D97-AF65-F5344CB8AC3E}">
        <p14:creationId xmlns:p14="http://schemas.microsoft.com/office/powerpoint/2010/main" val="233094088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146</a:t>
            </a:fld>
            <a:endParaRPr lang="en-GB"/>
          </a:p>
        </p:txBody>
      </p:sp>
    </p:spTree>
    <p:extLst>
      <p:ext uri="{BB962C8B-B14F-4D97-AF65-F5344CB8AC3E}">
        <p14:creationId xmlns:p14="http://schemas.microsoft.com/office/powerpoint/2010/main" val="33292964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147</a:t>
            </a:fld>
            <a:endParaRPr lang="en-GB"/>
          </a:p>
        </p:txBody>
      </p:sp>
    </p:spTree>
    <p:extLst>
      <p:ext uri="{BB962C8B-B14F-4D97-AF65-F5344CB8AC3E}">
        <p14:creationId xmlns:p14="http://schemas.microsoft.com/office/powerpoint/2010/main" val="2276152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148</a:t>
            </a:fld>
            <a:endParaRPr lang="en-GB"/>
          </a:p>
        </p:txBody>
      </p:sp>
    </p:spTree>
    <p:extLst>
      <p:ext uri="{BB962C8B-B14F-4D97-AF65-F5344CB8AC3E}">
        <p14:creationId xmlns:p14="http://schemas.microsoft.com/office/powerpoint/2010/main" val="31384306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149</a:t>
            </a:fld>
            <a:endParaRPr lang="en-GB"/>
          </a:p>
        </p:txBody>
      </p:sp>
    </p:spTree>
    <p:extLst>
      <p:ext uri="{BB962C8B-B14F-4D97-AF65-F5344CB8AC3E}">
        <p14:creationId xmlns:p14="http://schemas.microsoft.com/office/powerpoint/2010/main" val="363582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15</a:t>
            </a:fld>
            <a:endParaRPr lang="en-GB" dirty="0"/>
          </a:p>
        </p:txBody>
      </p:sp>
    </p:spTree>
    <p:extLst>
      <p:ext uri="{BB962C8B-B14F-4D97-AF65-F5344CB8AC3E}">
        <p14:creationId xmlns:p14="http://schemas.microsoft.com/office/powerpoint/2010/main" val="11492942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150</a:t>
            </a:fld>
            <a:endParaRPr lang="en-GB"/>
          </a:p>
        </p:txBody>
      </p:sp>
    </p:spTree>
    <p:extLst>
      <p:ext uri="{BB962C8B-B14F-4D97-AF65-F5344CB8AC3E}">
        <p14:creationId xmlns:p14="http://schemas.microsoft.com/office/powerpoint/2010/main" val="16153339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151</a:t>
            </a:fld>
            <a:endParaRPr lang="en-GB"/>
          </a:p>
        </p:txBody>
      </p:sp>
    </p:spTree>
    <p:extLst>
      <p:ext uri="{BB962C8B-B14F-4D97-AF65-F5344CB8AC3E}">
        <p14:creationId xmlns:p14="http://schemas.microsoft.com/office/powerpoint/2010/main" val="13850356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152</a:t>
            </a:fld>
            <a:endParaRPr lang="en-GB"/>
          </a:p>
        </p:txBody>
      </p:sp>
    </p:spTree>
    <p:extLst>
      <p:ext uri="{BB962C8B-B14F-4D97-AF65-F5344CB8AC3E}">
        <p14:creationId xmlns:p14="http://schemas.microsoft.com/office/powerpoint/2010/main" val="40333831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153</a:t>
            </a:fld>
            <a:endParaRPr lang="en-GB"/>
          </a:p>
        </p:txBody>
      </p:sp>
    </p:spTree>
    <p:extLst>
      <p:ext uri="{BB962C8B-B14F-4D97-AF65-F5344CB8AC3E}">
        <p14:creationId xmlns:p14="http://schemas.microsoft.com/office/powerpoint/2010/main" val="419808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16</a:t>
            </a:fld>
            <a:endParaRPr lang="en-GB" dirty="0"/>
          </a:p>
        </p:txBody>
      </p:sp>
    </p:spTree>
    <p:extLst>
      <p:ext uri="{BB962C8B-B14F-4D97-AF65-F5344CB8AC3E}">
        <p14:creationId xmlns:p14="http://schemas.microsoft.com/office/powerpoint/2010/main" val="310853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17</a:t>
            </a:fld>
            <a:endParaRPr lang="en-GB" dirty="0"/>
          </a:p>
        </p:txBody>
      </p:sp>
    </p:spTree>
    <p:extLst>
      <p:ext uri="{BB962C8B-B14F-4D97-AF65-F5344CB8AC3E}">
        <p14:creationId xmlns:p14="http://schemas.microsoft.com/office/powerpoint/2010/main" val="1119823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18</a:t>
            </a:fld>
            <a:endParaRPr lang="en-GB" dirty="0"/>
          </a:p>
        </p:txBody>
      </p:sp>
    </p:spTree>
    <p:extLst>
      <p:ext uri="{BB962C8B-B14F-4D97-AF65-F5344CB8AC3E}">
        <p14:creationId xmlns:p14="http://schemas.microsoft.com/office/powerpoint/2010/main" val="252700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19</a:t>
            </a:fld>
            <a:endParaRPr lang="en-GB" dirty="0"/>
          </a:p>
        </p:txBody>
      </p:sp>
    </p:spTree>
    <p:extLst>
      <p:ext uri="{BB962C8B-B14F-4D97-AF65-F5344CB8AC3E}">
        <p14:creationId xmlns:p14="http://schemas.microsoft.com/office/powerpoint/2010/main" val="398160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a:t>
            </a:fld>
            <a:endParaRPr lang="en-GB" dirty="0"/>
          </a:p>
        </p:txBody>
      </p:sp>
    </p:spTree>
    <p:extLst>
      <p:ext uri="{BB962C8B-B14F-4D97-AF65-F5344CB8AC3E}">
        <p14:creationId xmlns:p14="http://schemas.microsoft.com/office/powerpoint/2010/main" val="233641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20</a:t>
            </a:fld>
            <a:endParaRPr lang="en-GB" dirty="0"/>
          </a:p>
        </p:txBody>
      </p:sp>
    </p:spTree>
    <p:extLst>
      <p:ext uri="{BB962C8B-B14F-4D97-AF65-F5344CB8AC3E}">
        <p14:creationId xmlns:p14="http://schemas.microsoft.com/office/powerpoint/2010/main" val="258258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21</a:t>
            </a:fld>
            <a:endParaRPr lang="en-GB" dirty="0"/>
          </a:p>
        </p:txBody>
      </p:sp>
    </p:spTree>
    <p:extLst>
      <p:ext uri="{BB962C8B-B14F-4D97-AF65-F5344CB8AC3E}">
        <p14:creationId xmlns:p14="http://schemas.microsoft.com/office/powerpoint/2010/main" val="2743816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22</a:t>
            </a:fld>
            <a:endParaRPr lang="en-GB" dirty="0"/>
          </a:p>
        </p:txBody>
      </p:sp>
    </p:spTree>
    <p:extLst>
      <p:ext uri="{BB962C8B-B14F-4D97-AF65-F5344CB8AC3E}">
        <p14:creationId xmlns:p14="http://schemas.microsoft.com/office/powerpoint/2010/main" val="382827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23</a:t>
            </a:fld>
            <a:endParaRPr lang="en-GB" dirty="0"/>
          </a:p>
        </p:txBody>
      </p:sp>
    </p:spTree>
    <p:extLst>
      <p:ext uri="{BB962C8B-B14F-4D97-AF65-F5344CB8AC3E}">
        <p14:creationId xmlns:p14="http://schemas.microsoft.com/office/powerpoint/2010/main" val="212182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24</a:t>
            </a:fld>
            <a:endParaRPr lang="en-GB" dirty="0"/>
          </a:p>
        </p:txBody>
      </p:sp>
    </p:spTree>
    <p:extLst>
      <p:ext uri="{BB962C8B-B14F-4D97-AF65-F5344CB8AC3E}">
        <p14:creationId xmlns:p14="http://schemas.microsoft.com/office/powerpoint/2010/main" val="3353941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25</a:t>
            </a:fld>
            <a:endParaRPr lang="en-GB" dirty="0"/>
          </a:p>
        </p:txBody>
      </p:sp>
    </p:spTree>
    <p:extLst>
      <p:ext uri="{BB962C8B-B14F-4D97-AF65-F5344CB8AC3E}">
        <p14:creationId xmlns:p14="http://schemas.microsoft.com/office/powerpoint/2010/main" val="87547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26</a:t>
            </a:fld>
            <a:endParaRPr lang="en-GB" dirty="0"/>
          </a:p>
        </p:txBody>
      </p:sp>
    </p:spTree>
    <p:extLst>
      <p:ext uri="{BB962C8B-B14F-4D97-AF65-F5344CB8AC3E}">
        <p14:creationId xmlns:p14="http://schemas.microsoft.com/office/powerpoint/2010/main" val="1376480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27</a:t>
            </a:fld>
            <a:endParaRPr lang="en-GB" dirty="0"/>
          </a:p>
        </p:txBody>
      </p:sp>
    </p:spTree>
    <p:extLst>
      <p:ext uri="{BB962C8B-B14F-4D97-AF65-F5344CB8AC3E}">
        <p14:creationId xmlns:p14="http://schemas.microsoft.com/office/powerpoint/2010/main" val="1143046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28</a:t>
            </a:fld>
            <a:endParaRPr lang="en-GB" dirty="0"/>
          </a:p>
        </p:txBody>
      </p:sp>
    </p:spTree>
    <p:extLst>
      <p:ext uri="{BB962C8B-B14F-4D97-AF65-F5344CB8AC3E}">
        <p14:creationId xmlns:p14="http://schemas.microsoft.com/office/powerpoint/2010/main" val="71856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29</a:t>
            </a:fld>
            <a:endParaRPr lang="en-GB" dirty="0"/>
          </a:p>
        </p:txBody>
      </p:sp>
    </p:spTree>
    <p:extLst>
      <p:ext uri="{BB962C8B-B14F-4D97-AF65-F5344CB8AC3E}">
        <p14:creationId xmlns:p14="http://schemas.microsoft.com/office/powerpoint/2010/main" val="711920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a:t>
            </a:fld>
            <a:endParaRPr lang="en-GB" dirty="0"/>
          </a:p>
        </p:txBody>
      </p:sp>
    </p:spTree>
    <p:extLst>
      <p:ext uri="{BB962C8B-B14F-4D97-AF65-F5344CB8AC3E}">
        <p14:creationId xmlns:p14="http://schemas.microsoft.com/office/powerpoint/2010/main" val="3144916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30</a:t>
            </a:fld>
            <a:endParaRPr lang="en-GB" dirty="0"/>
          </a:p>
        </p:txBody>
      </p:sp>
    </p:spTree>
    <p:extLst>
      <p:ext uri="{BB962C8B-B14F-4D97-AF65-F5344CB8AC3E}">
        <p14:creationId xmlns:p14="http://schemas.microsoft.com/office/powerpoint/2010/main" val="3988249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31</a:t>
            </a:fld>
            <a:endParaRPr lang="en-GB" dirty="0"/>
          </a:p>
        </p:txBody>
      </p:sp>
    </p:spTree>
    <p:extLst>
      <p:ext uri="{BB962C8B-B14F-4D97-AF65-F5344CB8AC3E}">
        <p14:creationId xmlns:p14="http://schemas.microsoft.com/office/powerpoint/2010/main" val="3392038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32</a:t>
            </a:fld>
            <a:endParaRPr lang="en-GB" dirty="0"/>
          </a:p>
        </p:txBody>
      </p:sp>
    </p:spTree>
    <p:extLst>
      <p:ext uri="{BB962C8B-B14F-4D97-AF65-F5344CB8AC3E}">
        <p14:creationId xmlns:p14="http://schemas.microsoft.com/office/powerpoint/2010/main" val="137022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33</a:t>
            </a:fld>
            <a:endParaRPr lang="en-GB" dirty="0"/>
          </a:p>
        </p:txBody>
      </p:sp>
    </p:spTree>
    <p:extLst>
      <p:ext uri="{BB962C8B-B14F-4D97-AF65-F5344CB8AC3E}">
        <p14:creationId xmlns:p14="http://schemas.microsoft.com/office/powerpoint/2010/main" val="1865071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34</a:t>
            </a:fld>
            <a:endParaRPr lang="en-GB" dirty="0"/>
          </a:p>
        </p:txBody>
      </p:sp>
    </p:spTree>
    <p:extLst>
      <p:ext uri="{BB962C8B-B14F-4D97-AF65-F5344CB8AC3E}">
        <p14:creationId xmlns:p14="http://schemas.microsoft.com/office/powerpoint/2010/main" val="777951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35</a:t>
            </a:fld>
            <a:endParaRPr lang="en-GB" dirty="0"/>
          </a:p>
        </p:txBody>
      </p:sp>
    </p:spTree>
    <p:extLst>
      <p:ext uri="{BB962C8B-B14F-4D97-AF65-F5344CB8AC3E}">
        <p14:creationId xmlns:p14="http://schemas.microsoft.com/office/powerpoint/2010/main" val="1645476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36</a:t>
            </a:fld>
            <a:endParaRPr lang="en-GB" dirty="0"/>
          </a:p>
        </p:txBody>
      </p:sp>
    </p:spTree>
    <p:extLst>
      <p:ext uri="{BB962C8B-B14F-4D97-AF65-F5344CB8AC3E}">
        <p14:creationId xmlns:p14="http://schemas.microsoft.com/office/powerpoint/2010/main" val="24442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37</a:t>
            </a:fld>
            <a:endParaRPr lang="en-GB" dirty="0"/>
          </a:p>
        </p:txBody>
      </p:sp>
    </p:spTree>
    <p:extLst>
      <p:ext uri="{BB962C8B-B14F-4D97-AF65-F5344CB8AC3E}">
        <p14:creationId xmlns:p14="http://schemas.microsoft.com/office/powerpoint/2010/main" val="41570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3562810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39</a:t>
            </a:fld>
            <a:endParaRPr lang="en-GB">
              <a:solidFill>
                <a:prstClr val="black"/>
              </a:solidFill>
            </a:endParaRPr>
          </a:p>
        </p:txBody>
      </p:sp>
    </p:spTree>
    <p:extLst>
      <p:ext uri="{BB962C8B-B14F-4D97-AF65-F5344CB8AC3E}">
        <p14:creationId xmlns:p14="http://schemas.microsoft.com/office/powerpoint/2010/main" val="253186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a:t>
            </a:fld>
            <a:endParaRPr lang="en-GB" dirty="0"/>
          </a:p>
        </p:txBody>
      </p:sp>
    </p:spTree>
    <p:extLst>
      <p:ext uri="{BB962C8B-B14F-4D97-AF65-F5344CB8AC3E}">
        <p14:creationId xmlns:p14="http://schemas.microsoft.com/office/powerpoint/2010/main" val="2914566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4157670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41</a:t>
            </a:fld>
            <a:endParaRPr lang="en-GB">
              <a:solidFill>
                <a:prstClr val="black"/>
              </a:solidFill>
            </a:endParaRPr>
          </a:p>
        </p:txBody>
      </p:sp>
    </p:spTree>
    <p:extLst>
      <p:ext uri="{BB962C8B-B14F-4D97-AF65-F5344CB8AC3E}">
        <p14:creationId xmlns:p14="http://schemas.microsoft.com/office/powerpoint/2010/main" val="1958464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4214449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93AEEA-3BC2-486E-9FDB-1E98329C965C}" type="slidenum">
              <a:rPr lang="en-GB" smtClean="0">
                <a:solidFill>
                  <a:prstClr val="black"/>
                </a:solidFill>
              </a:rPr>
              <a:pPr/>
              <a:t>43</a:t>
            </a:fld>
            <a:endParaRPr lang="en-GB" dirty="0">
              <a:solidFill>
                <a:prstClr val="black"/>
              </a:solidFill>
            </a:endParaRPr>
          </a:p>
        </p:txBody>
      </p:sp>
    </p:spTree>
    <p:extLst>
      <p:ext uri="{BB962C8B-B14F-4D97-AF65-F5344CB8AC3E}">
        <p14:creationId xmlns:p14="http://schemas.microsoft.com/office/powerpoint/2010/main" val="3177136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44</a:t>
            </a:fld>
            <a:endParaRPr lang="en-GB" dirty="0"/>
          </a:p>
        </p:txBody>
      </p:sp>
    </p:spTree>
    <p:extLst>
      <p:ext uri="{BB962C8B-B14F-4D97-AF65-F5344CB8AC3E}">
        <p14:creationId xmlns:p14="http://schemas.microsoft.com/office/powerpoint/2010/main" val="2567516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45</a:t>
            </a:fld>
            <a:endParaRPr lang="en-GB" dirty="0"/>
          </a:p>
        </p:txBody>
      </p:sp>
    </p:spTree>
    <p:extLst>
      <p:ext uri="{BB962C8B-B14F-4D97-AF65-F5344CB8AC3E}">
        <p14:creationId xmlns:p14="http://schemas.microsoft.com/office/powerpoint/2010/main" val="2336459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46</a:t>
            </a:fld>
            <a:endParaRPr lang="en-GB" dirty="0"/>
          </a:p>
        </p:txBody>
      </p:sp>
    </p:spTree>
    <p:extLst>
      <p:ext uri="{BB962C8B-B14F-4D97-AF65-F5344CB8AC3E}">
        <p14:creationId xmlns:p14="http://schemas.microsoft.com/office/powerpoint/2010/main" val="1115391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47</a:t>
            </a:fld>
            <a:endParaRPr lang="en-GB" dirty="0"/>
          </a:p>
        </p:txBody>
      </p:sp>
    </p:spTree>
    <p:extLst>
      <p:ext uri="{BB962C8B-B14F-4D97-AF65-F5344CB8AC3E}">
        <p14:creationId xmlns:p14="http://schemas.microsoft.com/office/powerpoint/2010/main" val="158152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48</a:t>
            </a:fld>
            <a:endParaRPr lang="en-GB" dirty="0"/>
          </a:p>
        </p:txBody>
      </p:sp>
    </p:spTree>
    <p:extLst>
      <p:ext uri="{BB962C8B-B14F-4D97-AF65-F5344CB8AC3E}">
        <p14:creationId xmlns:p14="http://schemas.microsoft.com/office/powerpoint/2010/main" val="1063901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49</a:t>
            </a:fld>
            <a:endParaRPr lang="en-GB" dirty="0"/>
          </a:p>
        </p:txBody>
      </p:sp>
    </p:spTree>
    <p:extLst>
      <p:ext uri="{BB962C8B-B14F-4D97-AF65-F5344CB8AC3E}">
        <p14:creationId xmlns:p14="http://schemas.microsoft.com/office/powerpoint/2010/main" val="209926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a:t>
            </a:fld>
            <a:endParaRPr lang="en-GB" dirty="0"/>
          </a:p>
        </p:txBody>
      </p:sp>
    </p:spTree>
    <p:extLst>
      <p:ext uri="{BB962C8B-B14F-4D97-AF65-F5344CB8AC3E}">
        <p14:creationId xmlns:p14="http://schemas.microsoft.com/office/powerpoint/2010/main" val="184748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50</a:t>
            </a:fld>
            <a:endParaRPr lang="en-GB" dirty="0"/>
          </a:p>
        </p:txBody>
      </p:sp>
    </p:spTree>
    <p:extLst>
      <p:ext uri="{BB962C8B-B14F-4D97-AF65-F5344CB8AC3E}">
        <p14:creationId xmlns:p14="http://schemas.microsoft.com/office/powerpoint/2010/main" val="3089707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51</a:t>
            </a:fld>
            <a:endParaRPr lang="en-GB" dirty="0"/>
          </a:p>
        </p:txBody>
      </p:sp>
    </p:spTree>
    <p:extLst>
      <p:ext uri="{BB962C8B-B14F-4D97-AF65-F5344CB8AC3E}">
        <p14:creationId xmlns:p14="http://schemas.microsoft.com/office/powerpoint/2010/main" val="948894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52</a:t>
            </a:fld>
            <a:endParaRPr lang="en-GB" dirty="0"/>
          </a:p>
        </p:txBody>
      </p:sp>
    </p:spTree>
    <p:extLst>
      <p:ext uri="{BB962C8B-B14F-4D97-AF65-F5344CB8AC3E}">
        <p14:creationId xmlns:p14="http://schemas.microsoft.com/office/powerpoint/2010/main" val="1482016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53</a:t>
            </a:fld>
            <a:endParaRPr lang="en-GB" dirty="0"/>
          </a:p>
        </p:txBody>
      </p:sp>
    </p:spTree>
    <p:extLst>
      <p:ext uri="{BB962C8B-B14F-4D97-AF65-F5344CB8AC3E}">
        <p14:creationId xmlns:p14="http://schemas.microsoft.com/office/powerpoint/2010/main" val="3496173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54</a:t>
            </a:fld>
            <a:endParaRPr lang="en-GB" dirty="0"/>
          </a:p>
        </p:txBody>
      </p:sp>
    </p:spTree>
    <p:extLst>
      <p:ext uri="{BB962C8B-B14F-4D97-AF65-F5344CB8AC3E}">
        <p14:creationId xmlns:p14="http://schemas.microsoft.com/office/powerpoint/2010/main" val="2025799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55</a:t>
            </a:fld>
            <a:endParaRPr lang="en-GB" dirty="0"/>
          </a:p>
        </p:txBody>
      </p:sp>
    </p:spTree>
    <p:extLst>
      <p:ext uri="{BB962C8B-B14F-4D97-AF65-F5344CB8AC3E}">
        <p14:creationId xmlns:p14="http://schemas.microsoft.com/office/powerpoint/2010/main" val="1057298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56</a:t>
            </a:fld>
            <a:endParaRPr lang="en-GB"/>
          </a:p>
        </p:txBody>
      </p:sp>
    </p:spTree>
    <p:extLst>
      <p:ext uri="{BB962C8B-B14F-4D97-AF65-F5344CB8AC3E}">
        <p14:creationId xmlns:p14="http://schemas.microsoft.com/office/powerpoint/2010/main" val="25446501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57</a:t>
            </a:fld>
            <a:endParaRPr lang="en-GB"/>
          </a:p>
        </p:txBody>
      </p:sp>
    </p:spTree>
    <p:extLst>
      <p:ext uri="{BB962C8B-B14F-4D97-AF65-F5344CB8AC3E}">
        <p14:creationId xmlns:p14="http://schemas.microsoft.com/office/powerpoint/2010/main" val="2807075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58</a:t>
            </a:fld>
            <a:endParaRPr lang="en-GB"/>
          </a:p>
        </p:txBody>
      </p:sp>
    </p:spTree>
    <p:extLst>
      <p:ext uri="{BB962C8B-B14F-4D97-AF65-F5344CB8AC3E}">
        <p14:creationId xmlns:p14="http://schemas.microsoft.com/office/powerpoint/2010/main" val="463517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59</a:t>
            </a:fld>
            <a:endParaRPr lang="en-GB"/>
          </a:p>
        </p:txBody>
      </p:sp>
    </p:spTree>
    <p:extLst>
      <p:ext uri="{BB962C8B-B14F-4D97-AF65-F5344CB8AC3E}">
        <p14:creationId xmlns:p14="http://schemas.microsoft.com/office/powerpoint/2010/main" val="4232293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6</a:t>
            </a:fld>
            <a:endParaRPr lang="en-GB" dirty="0"/>
          </a:p>
        </p:txBody>
      </p:sp>
    </p:spTree>
    <p:extLst>
      <p:ext uri="{BB962C8B-B14F-4D97-AF65-F5344CB8AC3E}">
        <p14:creationId xmlns:p14="http://schemas.microsoft.com/office/powerpoint/2010/main" val="3753793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60</a:t>
            </a:fld>
            <a:endParaRPr lang="en-GB"/>
          </a:p>
        </p:txBody>
      </p:sp>
    </p:spTree>
    <p:extLst>
      <p:ext uri="{BB962C8B-B14F-4D97-AF65-F5344CB8AC3E}">
        <p14:creationId xmlns:p14="http://schemas.microsoft.com/office/powerpoint/2010/main" val="208788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61</a:t>
            </a:fld>
            <a:endParaRPr lang="en-GB"/>
          </a:p>
        </p:txBody>
      </p:sp>
    </p:spTree>
    <p:extLst>
      <p:ext uri="{BB962C8B-B14F-4D97-AF65-F5344CB8AC3E}">
        <p14:creationId xmlns:p14="http://schemas.microsoft.com/office/powerpoint/2010/main" val="1823344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62</a:t>
            </a:fld>
            <a:endParaRPr lang="en-GB"/>
          </a:p>
        </p:txBody>
      </p:sp>
    </p:spTree>
    <p:extLst>
      <p:ext uri="{BB962C8B-B14F-4D97-AF65-F5344CB8AC3E}">
        <p14:creationId xmlns:p14="http://schemas.microsoft.com/office/powerpoint/2010/main" val="894331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63</a:t>
            </a:fld>
            <a:endParaRPr lang="en-GB"/>
          </a:p>
        </p:txBody>
      </p:sp>
    </p:spTree>
    <p:extLst>
      <p:ext uri="{BB962C8B-B14F-4D97-AF65-F5344CB8AC3E}">
        <p14:creationId xmlns:p14="http://schemas.microsoft.com/office/powerpoint/2010/main" val="3456031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64</a:t>
            </a:fld>
            <a:endParaRPr lang="en-GB"/>
          </a:p>
        </p:txBody>
      </p:sp>
    </p:spTree>
    <p:extLst>
      <p:ext uri="{BB962C8B-B14F-4D97-AF65-F5344CB8AC3E}">
        <p14:creationId xmlns:p14="http://schemas.microsoft.com/office/powerpoint/2010/main" val="41564908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65</a:t>
            </a:fld>
            <a:endParaRPr lang="en-GB"/>
          </a:p>
        </p:txBody>
      </p:sp>
    </p:spTree>
    <p:extLst>
      <p:ext uri="{BB962C8B-B14F-4D97-AF65-F5344CB8AC3E}">
        <p14:creationId xmlns:p14="http://schemas.microsoft.com/office/powerpoint/2010/main" val="30067239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66</a:t>
            </a:fld>
            <a:endParaRPr lang="en-GB"/>
          </a:p>
        </p:txBody>
      </p:sp>
    </p:spTree>
    <p:extLst>
      <p:ext uri="{BB962C8B-B14F-4D97-AF65-F5344CB8AC3E}">
        <p14:creationId xmlns:p14="http://schemas.microsoft.com/office/powerpoint/2010/main" val="15886014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67</a:t>
            </a:fld>
            <a:endParaRPr lang="en-GB"/>
          </a:p>
        </p:txBody>
      </p:sp>
    </p:spTree>
    <p:extLst>
      <p:ext uri="{BB962C8B-B14F-4D97-AF65-F5344CB8AC3E}">
        <p14:creationId xmlns:p14="http://schemas.microsoft.com/office/powerpoint/2010/main" val="1634151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68</a:t>
            </a:fld>
            <a:endParaRPr lang="en-GB"/>
          </a:p>
        </p:txBody>
      </p:sp>
    </p:spTree>
    <p:extLst>
      <p:ext uri="{BB962C8B-B14F-4D97-AF65-F5344CB8AC3E}">
        <p14:creationId xmlns:p14="http://schemas.microsoft.com/office/powerpoint/2010/main" val="3935909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69</a:t>
            </a:fld>
            <a:endParaRPr lang="en-GB"/>
          </a:p>
        </p:txBody>
      </p:sp>
    </p:spTree>
    <p:extLst>
      <p:ext uri="{BB962C8B-B14F-4D97-AF65-F5344CB8AC3E}">
        <p14:creationId xmlns:p14="http://schemas.microsoft.com/office/powerpoint/2010/main" val="29925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7</a:t>
            </a:fld>
            <a:endParaRPr lang="en-GB" dirty="0"/>
          </a:p>
        </p:txBody>
      </p:sp>
    </p:spTree>
    <p:extLst>
      <p:ext uri="{BB962C8B-B14F-4D97-AF65-F5344CB8AC3E}">
        <p14:creationId xmlns:p14="http://schemas.microsoft.com/office/powerpoint/2010/main" val="14134462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70</a:t>
            </a:fld>
            <a:endParaRPr lang="en-GB"/>
          </a:p>
        </p:txBody>
      </p:sp>
    </p:spTree>
    <p:extLst>
      <p:ext uri="{BB962C8B-B14F-4D97-AF65-F5344CB8AC3E}">
        <p14:creationId xmlns:p14="http://schemas.microsoft.com/office/powerpoint/2010/main" val="1891972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71</a:t>
            </a:fld>
            <a:endParaRPr lang="en-GB"/>
          </a:p>
        </p:txBody>
      </p:sp>
    </p:spTree>
    <p:extLst>
      <p:ext uri="{BB962C8B-B14F-4D97-AF65-F5344CB8AC3E}">
        <p14:creationId xmlns:p14="http://schemas.microsoft.com/office/powerpoint/2010/main" val="3589177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72</a:t>
            </a:fld>
            <a:endParaRPr lang="en-GB"/>
          </a:p>
        </p:txBody>
      </p:sp>
    </p:spTree>
    <p:extLst>
      <p:ext uri="{BB962C8B-B14F-4D97-AF65-F5344CB8AC3E}">
        <p14:creationId xmlns:p14="http://schemas.microsoft.com/office/powerpoint/2010/main" val="10175691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73</a:t>
            </a:fld>
            <a:endParaRPr lang="en-GB"/>
          </a:p>
        </p:txBody>
      </p:sp>
    </p:spTree>
    <p:extLst>
      <p:ext uri="{BB962C8B-B14F-4D97-AF65-F5344CB8AC3E}">
        <p14:creationId xmlns:p14="http://schemas.microsoft.com/office/powerpoint/2010/main" val="3043079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74</a:t>
            </a:fld>
            <a:endParaRPr lang="en-GB"/>
          </a:p>
        </p:txBody>
      </p:sp>
    </p:spTree>
    <p:extLst>
      <p:ext uri="{BB962C8B-B14F-4D97-AF65-F5344CB8AC3E}">
        <p14:creationId xmlns:p14="http://schemas.microsoft.com/office/powerpoint/2010/main" val="19159642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75</a:t>
            </a:fld>
            <a:endParaRPr lang="en-GB"/>
          </a:p>
        </p:txBody>
      </p:sp>
    </p:spTree>
    <p:extLst>
      <p:ext uri="{BB962C8B-B14F-4D97-AF65-F5344CB8AC3E}">
        <p14:creationId xmlns:p14="http://schemas.microsoft.com/office/powerpoint/2010/main" val="4416220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76</a:t>
            </a:fld>
            <a:endParaRPr lang="en-GB"/>
          </a:p>
        </p:txBody>
      </p:sp>
    </p:spTree>
    <p:extLst>
      <p:ext uri="{BB962C8B-B14F-4D97-AF65-F5344CB8AC3E}">
        <p14:creationId xmlns:p14="http://schemas.microsoft.com/office/powerpoint/2010/main" val="9460903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77</a:t>
            </a:fld>
            <a:endParaRPr lang="en-GB"/>
          </a:p>
        </p:txBody>
      </p:sp>
    </p:spTree>
    <p:extLst>
      <p:ext uri="{BB962C8B-B14F-4D97-AF65-F5344CB8AC3E}">
        <p14:creationId xmlns:p14="http://schemas.microsoft.com/office/powerpoint/2010/main" val="3086124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78</a:t>
            </a:fld>
            <a:endParaRPr lang="en-GB"/>
          </a:p>
        </p:txBody>
      </p:sp>
    </p:spTree>
    <p:extLst>
      <p:ext uri="{BB962C8B-B14F-4D97-AF65-F5344CB8AC3E}">
        <p14:creationId xmlns:p14="http://schemas.microsoft.com/office/powerpoint/2010/main" val="38611963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79</a:t>
            </a:fld>
            <a:endParaRPr lang="en-GB"/>
          </a:p>
        </p:txBody>
      </p:sp>
    </p:spTree>
    <p:extLst>
      <p:ext uri="{BB962C8B-B14F-4D97-AF65-F5344CB8AC3E}">
        <p14:creationId xmlns:p14="http://schemas.microsoft.com/office/powerpoint/2010/main" val="137271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8</a:t>
            </a:fld>
            <a:endParaRPr lang="en-GB" dirty="0"/>
          </a:p>
        </p:txBody>
      </p:sp>
    </p:spTree>
    <p:extLst>
      <p:ext uri="{BB962C8B-B14F-4D97-AF65-F5344CB8AC3E}">
        <p14:creationId xmlns:p14="http://schemas.microsoft.com/office/powerpoint/2010/main" val="4196374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80</a:t>
            </a:fld>
            <a:endParaRPr lang="en-GB"/>
          </a:p>
        </p:txBody>
      </p:sp>
    </p:spTree>
    <p:extLst>
      <p:ext uri="{BB962C8B-B14F-4D97-AF65-F5344CB8AC3E}">
        <p14:creationId xmlns:p14="http://schemas.microsoft.com/office/powerpoint/2010/main" val="21206334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81</a:t>
            </a:fld>
            <a:endParaRPr lang="en-GB"/>
          </a:p>
        </p:txBody>
      </p:sp>
    </p:spTree>
    <p:extLst>
      <p:ext uri="{BB962C8B-B14F-4D97-AF65-F5344CB8AC3E}">
        <p14:creationId xmlns:p14="http://schemas.microsoft.com/office/powerpoint/2010/main" val="15570577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82</a:t>
            </a:fld>
            <a:endParaRPr lang="en-GB"/>
          </a:p>
        </p:txBody>
      </p:sp>
    </p:spTree>
    <p:extLst>
      <p:ext uri="{BB962C8B-B14F-4D97-AF65-F5344CB8AC3E}">
        <p14:creationId xmlns:p14="http://schemas.microsoft.com/office/powerpoint/2010/main" val="17822891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83</a:t>
            </a:fld>
            <a:endParaRPr lang="en-GB"/>
          </a:p>
        </p:txBody>
      </p:sp>
    </p:spTree>
    <p:extLst>
      <p:ext uri="{BB962C8B-B14F-4D97-AF65-F5344CB8AC3E}">
        <p14:creationId xmlns:p14="http://schemas.microsoft.com/office/powerpoint/2010/main" val="3789991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84</a:t>
            </a:fld>
            <a:endParaRPr lang="en-GB"/>
          </a:p>
        </p:txBody>
      </p:sp>
    </p:spTree>
    <p:extLst>
      <p:ext uri="{BB962C8B-B14F-4D97-AF65-F5344CB8AC3E}">
        <p14:creationId xmlns:p14="http://schemas.microsoft.com/office/powerpoint/2010/main" val="3445863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85</a:t>
            </a:fld>
            <a:endParaRPr lang="en-GB"/>
          </a:p>
        </p:txBody>
      </p:sp>
    </p:spTree>
    <p:extLst>
      <p:ext uri="{BB962C8B-B14F-4D97-AF65-F5344CB8AC3E}">
        <p14:creationId xmlns:p14="http://schemas.microsoft.com/office/powerpoint/2010/main" val="41973242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86</a:t>
            </a:fld>
            <a:endParaRPr lang="en-GB"/>
          </a:p>
        </p:txBody>
      </p:sp>
    </p:spTree>
    <p:extLst>
      <p:ext uri="{BB962C8B-B14F-4D97-AF65-F5344CB8AC3E}">
        <p14:creationId xmlns:p14="http://schemas.microsoft.com/office/powerpoint/2010/main" val="1105960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87</a:t>
            </a:fld>
            <a:endParaRPr lang="en-GB"/>
          </a:p>
        </p:txBody>
      </p:sp>
    </p:spTree>
    <p:extLst>
      <p:ext uri="{BB962C8B-B14F-4D97-AF65-F5344CB8AC3E}">
        <p14:creationId xmlns:p14="http://schemas.microsoft.com/office/powerpoint/2010/main" val="33317835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88</a:t>
            </a:fld>
            <a:endParaRPr lang="en-GB"/>
          </a:p>
        </p:txBody>
      </p:sp>
    </p:spTree>
    <p:extLst>
      <p:ext uri="{BB962C8B-B14F-4D97-AF65-F5344CB8AC3E}">
        <p14:creationId xmlns:p14="http://schemas.microsoft.com/office/powerpoint/2010/main" val="1307231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89</a:t>
            </a:fld>
            <a:endParaRPr lang="en-GB"/>
          </a:p>
        </p:txBody>
      </p:sp>
    </p:spTree>
    <p:extLst>
      <p:ext uri="{BB962C8B-B14F-4D97-AF65-F5344CB8AC3E}">
        <p14:creationId xmlns:p14="http://schemas.microsoft.com/office/powerpoint/2010/main" val="188735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9</a:t>
            </a:fld>
            <a:endParaRPr lang="en-GB" dirty="0"/>
          </a:p>
        </p:txBody>
      </p:sp>
    </p:spTree>
    <p:extLst>
      <p:ext uri="{BB962C8B-B14F-4D97-AF65-F5344CB8AC3E}">
        <p14:creationId xmlns:p14="http://schemas.microsoft.com/office/powerpoint/2010/main" val="20884533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90</a:t>
            </a:fld>
            <a:endParaRPr lang="en-GB"/>
          </a:p>
        </p:txBody>
      </p:sp>
    </p:spTree>
    <p:extLst>
      <p:ext uri="{BB962C8B-B14F-4D97-AF65-F5344CB8AC3E}">
        <p14:creationId xmlns:p14="http://schemas.microsoft.com/office/powerpoint/2010/main" val="2355966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91</a:t>
            </a:fld>
            <a:endParaRPr lang="en-GB"/>
          </a:p>
        </p:txBody>
      </p:sp>
    </p:spTree>
    <p:extLst>
      <p:ext uri="{BB962C8B-B14F-4D97-AF65-F5344CB8AC3E}">
        <p14:creationId xmlns:p14="http://schemas.microsoft.com/office/powerpoint/2010/main" val="32954716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92</a:t>
            </a:fld>
            <a:endParaRPr lang="en-GB"/>
          </a:p>
        </p:txBody>
      </p:sp>
    </p:spTree>
    <p:extLst>
      <p:ext uri="{BB962C8B-B14F-4D97-AF65-F5344CB8AC3E}">
        <p14:creationId xmlns:p14="http://schemas.microsoft.com/office/powerpoint/2010/main" val="35266408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93</a:t>
            </a:fld>
            <a:endParaRPr lang="en-GB"/>
          </a:p>
        </p:txBody>
      </p:sp>
    </p:spTree>
    <p:extLst>
      <p:ext uri="{BB962C8B-B14F-4D97-AF65-F5344CB8AC3E}">
        <p14:creationId xmlns:p14="http://schemas.microsoft.com/office/powerpoint/2010/main" val="5292767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94</a:t>
            </a:fld>
            <a:endParaRPr lang="en-GB"/>
          </a:p>
        </p:txBody>
      </p:sp>
    </p:spTree>
    <p:extLst>
      <p:ext uri="{BB962C8B-B14F-4D97-AF65-F5344CB8AC3E}">
        <p14:creationId xmlns:p14="http://schemas.microsoft.com/office/powerpoint/2010/main" val="31160076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95</a:t>
            </a:fld>
            <a:endParaRPr lang="en-GB"/>
          </a:p>
        </p:txBody>
      </p:sp>
    </p:spTree>
    <p:extLst>
      <p:ext uri="{BB962C8B-B14F-4D97-AF65-F5344CB8AC3E}">
        <p14:creationId xmlns:p14="http://schemas.microsoft.com/office/powerpoint/2010/main" val="2753805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96</a:t>
            </a:fld>
            <a:endParaRPr lang="en-GB"/>
          </a:p>
        </p:txBody>
      </p:sp>
    </p:spTree>
    <p:extLst>
      <p:ext uri="{BB962C8B-B14F-4D97-AF65-F5344CB8AC3E}">
        <p14:creationId xmlns:p14="http://schemas.microsoft.com/office/powerpoint/2010/main" val="7020635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018A92-3CAB-4D79-91C7-18F00276FE8F}" type="slidenum">
              <a:rPr lang="en-GB" smtClean="0"/>
              <a:t>97</a:t>
            </a:fld>
            <a:endParaRPr lang="en-GB"/>
          </a:p>
        </p:txBody>
      </p:sp>
    </p:spTree>
    <p:extLst>
      <p:ext uri="{BB962C8B-B14F-4D97-AF65-F5344CB8AC3E}">
        <p14:creationId xmlns:p14="http://schemas.microsoft.com/office/powerpoint/2010/main" val="2744978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98</a:t>
            </a:fld>
            <a:endParaRPr lang="en-GB"/>
          </a:p>
        </p:txBody>
      </p:sp>
    </p:spTree>
    <p:extLst>
      <p:ext uri="{BB962C8B-B14F-4D97-AF65-F5344CB8AC3E}">
        <p14:creationId xmlns:p14="http://schemas.microsoft.com/office/powerpoint/2010/main" val="3938608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B018A92-3CAB-4D79-91C7-18F00276FE8F}" type="slidenum">
              <a:rPr lang="en-GB" smtClean="0"/>
              <a:t>99</a:t>
            </a:fld>
            <a:endParaRPr lang="en-GB"/>
          </a:p>
        </p:txBody>
      </p:sp>
    </p:spTree>
    <p:extLst>
      <p:ext uri="{BB962C8B-B14F-4D97-AF65-F5344CB8AC3E}">
        <p14:creationId xmlns:p14="http://schemas.microsoft.com/office/powerpoint/2010/main" val="2821732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FD3F0E11-79EB-40D2-92C6-E35CF66B4CE9}" type="datetimeFigureOut">
              <a:rPr lang="en-US" smtClean="0"/>
              <a:t>4/8/2018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0194B38-3A93-4CA2-B7F1-3F12D1CF161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3F0E11-79EB-40D2-92C6-E35CF66B4CE9}"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4B38-3A93-4CA2-B7F1-3F12D1CF161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3F0E11-79EB-40D2-92C6-E35CF66B4CE9}"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4B38-3A93-4CA2-B7F1-3F12D1CF161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D3F0E11-79EB-40D2-92C6-E35CF66B4CE9}"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4B38-3A93-4CA2-B7F1-3F12D1CF1611}"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D3F0E11-79EB-40D2-92C6-E35CF66B4CE9}"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4B38-3A93-4CA2-B7F1-3F12D1CF1611}"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D3F0E11-79EB-40D2-92C6-E35CF66B4CE9}"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4B38-3A93-4CA2-B7F1-3F12D1CF1611}"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D3F0E11-79EB-40D2-92C6-E35CF66B4CE9}" type="datetimeFigureOut">
              <a:rPr lang="en-US" smtClean="0"/>
              <a:t>4/8/2018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94B38-3A93-4CA2-B7F1-3F12D1CF161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F0E11-79EB-40D2-92C6-E35CF66B4CE9}" type="datetimeFigureOut">
              <a:rPr lang="en-US" smtClean="0"/>
              <a:t>4/8/2018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94B38-3A93-4CA2-B7F1-3F12D1CF1611}"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F0E11-79EB-40D2-92C6-E35CF66B4CE9}" type="datetimeFigureOut">
              <a:rPr lang="en-US" smtClean="0"/>
              <a:t>4/8/2018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94B38-3A93-4CA2-B7F1-3F12D1CF161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D3F0E11-79EB-40D2-92C6-E35CF66B4CE9}"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4B38-3A93-4CA2-B7F1-3F12D1CF161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FD3F0E11-79EB-40D2-92C6-E35CF66B4CE9}" type="datetimeFigureOut">
              <a:rPr lang="en-US" smtClean="0"/>
              <a:t>4/8/2018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50194B38-3A93-4CA2-B7F1-3F12D1CF1611}"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D3F0E11-79EB-40D2-92C6-E35CF66B4CE9}" type="datetimeFigureOut">
              <a:rPr lang="en-US" smtClean="0"/>
              <a:t>4/8/2018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50194B38-3A93-4CA2-B7F1-3F12D1CF161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1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91.emf"/></Relationships>
</file>

<file path=ppt/slides/_rels/slide12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9.wmf"/><Relationship Id="rId4" Type="http://schemas.openxmlformats.org/officeDocument/2006/relationships/oleObject" Target="../embeddings/oleObject3.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5.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6.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8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 y="1143000"/>
            <a:ext cx="8763000" cy="4422775"/>
          </a:xfrm>
        </p:spPr>
        <p:txBody>
          <a:bodyPr>
            <a:normAutofit fontScale="90000"/>
          </a:bodyPr>
          <a:lstStyle/>
          <a:p>
            <a:r>
              <a:rPr lang="en-US" dirty="0"/>
              <a:t/>
            </a:r>
            <a:br>
              <a:rPr lang="en-US" dirty="0"/>
            </a:br>
            <a:r>
              <a:rPr lang="en-US" dirty="0"/>
              <a:t/>
            </a:r>
            <a:br>
              <a:rPr lang="en-US" dirty="0"/>
            </a:br>
            <a:r>
              <a:rPr lang="en-US" dirty="0"/>
              <a:t/>
            </a:r>
            <a:br>
              <a:rPr lang="en-US" dirty="0"/>
            </a:br>
            <a:r>
              <a:rPr lang="en-US" dirty="0"/>
              <a:t/>
            </a:r>
            <a:br>
              <a:rPr lang="en-US" dirty="0"/>
            </a:br>
            <a:r>
              <a:rPr lang="en-GB" b="1" dirty="0"/>
              <a:t>EE 262: </a:t>
            </a:r>
            <a:br>
              <a:rPr lang="en-GB" b="1" dirty="0"/>
            </a:br>
            <a:r>
              <a:rPr lang="en-GB" b="1" dirty="0"/>
              <a:t>SYNCHRONOUS MACHINES</a:t>
            </a:r>
            <a:r>
              <a:rPr lang="en-US" dirty="0"/>
              <a:t/>
            </a:r>
            <a:br>
              <a:rPr lang="en-US" dirty="0"/>
            </a:br>
            <a:r>
              <a:rPr lang="en-US" b="1" dirty="0"/>
              <a:t>[Credit: 3]</a:t>
            </a:r>
            <a:r>
              <a:rPr lang="en-US" dirty="0"/>
              <a:t/>
            </a:r>
            <a:br>
              <a:rPr lang="en-US" dirty="0"/>
            </a:br>
            <a:r>
              <a:rPr lang="en-US" dirty="0"/>
              <a:t> </a:t>
            </a:r>
            <a:br>
              <a:rPr lang="en-US" dirty="0"/>
            </a:br>
            <a:r>
              <a:rPr lang="en-US" dirty="0"/>
              <a:t> </a:t>
            </a:r>
            <a:br>
              <a:rPr lang="en-US" dirty="0"/>
            </a:br>
            <a:r>
              <a:rPr lang="en-US" dirty="0"/>
              <a:t>Compiled by </a:t>
            </a:r>
            <a:r>
              <a:rPr lang="en-US" dirty="0" err="1" smtClean="0"/>
              <a:t>Dr</a:t>
            </a:r>
            <a:r>
              <a:rPr lang="en-US" dirty="0" smtClean="0"/>
              <a:t> </a:t>
            </a:r>
            <a:r>
              <a:rPr lang="en-US" b="1" dirty="0" smtClean="0"/>
              <a:t>E</a:t>
            </a:r>
            <a:r>
              <a:rPr lang="en-US" b="1" dirty="0"/>
              <a:t>. K. ANTO</a:t>
            </a:r>
            <a:br>
              <a:rPr lang="en-US" b="1" dirty="0"/>
            </a:br>
            <a:r>
              <a:rPr lang="en-US" b="1" dirty="0" smtClean="0"/>
              <a:t>Edited &amp; Presented </a:t>
            </a:r>
            <a:r>
              <a:rPr lang="en-US" b="1" dirty="0"/>
              <a:t>by </a:t>
            </a:r>
            <a:r>
              <a:rPr lang="en-US" b="1" dirty="0" err="1" smtClean="0"/>
              <a:t>Dr</a:t>
            </a:r>
            <a:r>
              <a:rPr lang="en-US" b="1" dirty="0" smtClean="0"/>
              <a:t> F</a:t>
            </a:r>
            <a:r>
              <a:rPr lang="en-US" b="1" dirty="0"/>
              <a:t>. B. EFFAH</a:t>
            </a: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3012901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GB" dirty="0"/>
          </a:p>
          <a:p>
            <a:pPr marL="0" indent="0">
              <a:buNone/>
            </a:pPr>
            <a:endParaRPr lang="en-GB" dirty="0"/>
          </a:p>
          <a:p>
            <a:pPr marL="0" indent="0">
              <a:buNone/>
            </a:pPr>
            <a:r>
              <a:rPr lang="en-GB" dirty="0"/>
              <a:t>Hence an alternating emf is induced in the stator windings whose frequency depends on the number of </a:t>
            </a:r>
            <a:r>
              <a:rPr lang="en-GB" i="1" dirty="0"/>
              <a:t>N</a:t>
            </a:r>
            <a:r>
              <a:rPr lang="en-GB" dirty="0"/>
              <a:t> and </a:t>
            </a:r>
            <a:r>
              <a:rPr lang="en-GB" i="1" dirty="0"/>
              <a:t>S</a:t>
            </a:r>
            <a:r>
              <a:rPr lang="en-GB" dirty="0"/>
              <a:t> poles moving past a conductor in one second and whose direction is given by Fleming’s Right-Hand Rule.   </a:t>
            </a:r>
          </a:p>
          <a:p>
            <a:pPr marL="0" indent="0">
              <a:buNone/>
            </a:pPr>
            <a:endParaRPr lang="en-GB" dirty="0"/>
          </a:p>
        </p:txBody>
      </p:sp>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Principle of operation…cont’d.</a:t>
            </a:r>
            <a:br>
              <a:rPr lang="en-GB" dirty="0">
                <a:solidFill>
                  <a:srgbClr val="FF0000"/>
                </a:solidFill>
              </a:rPr>
            </a:br>
            <a:endParaRPr lang="en-US" dirty="0"/>
          </a:p>
        </p:txBody>
      </p:sp>
    </p:spTree>
    <p:extLst>
      <p:ext uri="{BB962C8B-B14F-4D97-AF65-F5344CB8AC3E}">
        <p14:creationId xmlns:p14="http://schemas.microsoft.com/office/powerpoint/2010/main" val="3440020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fontScale="85000" lnSpcReduction="10000"/>
          </a:bodyPr>
          <a:lstStyle/>
          <a:p>
            <a:r>
              <a:rPr lang="en-US" dirty="0"/>
              <a:t>When two alternators are operating in parallel, </a:t>
            </a:r>
            <a:r>
              <a:rPr lang="en-US" i="1" dirty="0"/>
              <a:t>any instantaneous reduction in the angular velocity of one machine</a:t>
            </a:r>
            <a:r>
              <a:rPr lang="en-US" dirty="0"/>
              <a:t>, due to variations in the load, causes:</a:t>
            </a:r>
          </a:p>
          <a:p>
            <a:endParaRPr lang="en-US" dirty="0"/>
          </a:p>
          <a:p>
            <a:pPr marL="571500" lvl="0" indent="-571500">
              <a:buFont typeface="+mj-lt"/>
              <a:buAutoNum type="romanLcPeriod"/>
            </a:pPr>
            <a:r>
              <a:rPr lang="en-US" dirty="0"/>
              <a:t>A change in load division between them and</a:t>
            </a:r>
          </a:p>
          <a:p>
            <a:pPr marL="571500" lvl="0" indent="-571500">
              <a:buFont typeface="+mj-lt"/>
              <a:buAutoNum type="romanLcPeriod"/>
            </a:pPr>
            <a:r>
              <a:rPr lang="en-US" dirty="0"/>
              <a:t>A synchronizing current to circulate</a:t>
            </a:r>
          </a:p>
          <a:p>
            <a:pPr marL="0" indent="0">
              <a:buNone/>
            </a:pPr>
            <a:endParaRPr lang="en-US" dirty="0"/>
          </a:p>
          <a:p>
            <a:pPr lvl="0"/>
            <a:r>
              <a:rPr lang="en-US" dirty="0"/>
              <a:t>Hunting generally occurs in alternators driven by reciprocating engines, because the driving torque of reciprocating engines is not uniform in a revolution of the flywheel.  </a:t>
            </a:r>
          </a:p>
          <a:p>
            <a:r>
              <a:rPr lang="en-GB" dirty="0"/>
              <a:t>The torque output will </a:t>
            </a:r>
            <a:r>
              <a:rPr lang="en-GB" i="1" dirty="0"/>
              <a:t>pulsate</a:t>
            </a:r>
            <a:r>
              <a:rPr lang="en-GB" dirty="0"/>
              <a:t> if the prime mover of one of the alternators is a reciprocating engine. </a:t>
            </a:r>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Hunting of Alternators</a:t>
            </a:r>
            <a:r>
              <a:rPr lang="en-US" b="1" dirty="0"/>
              <a:t/>
            </a:r>
            <a:br>
              <a:rPr lang="en-US" b="1" dirty="0"/>
            </a:br>
            <a:endParaRPr lang="en-US" dirty="0"/>
          </a:p>
        </p:txBody>
      </p:sp>
    </p:spTree>
    <p:extLst>
      <p:ext uri="{BB962C8B-B14F-4D97-AF65-F5344CB8AC3E}">
        <p14:creationId xmlns:p14="http://schemas.microsoft.com/office/powerpoint/2010/main" val="31116405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8600"/>
            <a:ext cx="8229600" cy="5897563"/>
          </a:xfrm>
        </p:spPr>
        <p:txBody>
          <a:bodyPr/>
          <a:lstStyle/>
          <a:p>
            <a:pPr marL="0" lvl="0" indent="0" algn="ctr">
              <a:buNone/>
            </a:pPr>
            <a:r>
              <a:rPr lang="en-GB" b="1" dirty="0">
                <a:solidFill>
                  <a:srgbClr val="FF0000"/>
                </a:solidFill>
              </a:rPr>
              <a:t>Hunting of Alternators…cont’d.</a:t>
            </a:r>
            <a:endParaRPr lang="en-US" dirty="0"/>
          </a:p>
          <a:p>
            <a:pPr lvl="0"/>
            <a:r>
              <a:rPr lang="en-US" dirty="0"/>
              <a:t>Turbo-generators seldom hunt, because the prime mover supplies a uniform driving torque. </a:t>
            </a:r>
          </a:p>
          <a:p>
            <a:pPr lvl="0"/>
            <a:r>
              <a:rPr lang="en-US" dirty="0"/>
              <a:t>It is customary to specify, for alternators to be operated in parallel, the allowable torque-angle variation.</a:t>
            </a:r>
          </a:p>
          <a:p>
            <a:pPr lvl="0"/>
            <a:r>
              <a:rPr lang="en-US" dirty="0"/>
              <a:t>Machines driven by internal combustion engines must have large flywheels or heavy damping windings to prevent excessive oscillations. </a:t>
            </a:r>
          </a:p>
          <a:p>
            <a:endParaRPr lang="en-US" dirty="0"/>
          </a:p>
        </p:txBody>
      </p:sp>
    </p:spTree>
    <p:extLst>
      <p:ext uri="{BB962C8B-B14F-4D97-AF65-F5344CB8AC3E}">
        <p14:creationId xmlns:p14="http://schemas.microsoft.com/office/powerpoint/2010/main" val="12613119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GB" dirty="0"/>
              <a:t>Dampening of the oscillations by use of a </a:t>
            </a:r>
            <a:r>
              <a:rPr lang="en-GB" i="1" dirty="0"/>
              <a:t>heavy squirrel-cage dampening winding</a:t>
            </a:r>
            <a:r>
              <a:rPr lang="en-GB" dirty="0"/>
              <a:t> placed on the field poles </a:t>
            </a:r>
            <a:endParaRPr lang="en-US" dirty="0"/>
          </a:p>
          <a:p>
            <a:pPr lvl="0"/>
            <a:r>
              <a:rPr lang="en-GB" dirty="0"/>
              <a:t>Changing the </a:t>
            </a:r>
            <a:r>
              <a:rPr lang="en-GB" i="1" dirty="0"/>
              <a:t>natural</a:t>
            </a:r>
            <a:r>
              <a:rPr lang="en-GB" dirty="0"/>
              <a:t> period of vibration of the machine by changing the flywheel (a </a:t>
            </a:r>
            <a:r>
              <a:rPr lang="en-GB" i="1" dirty="0"/>
              <a:t>heavier flywheel</a:t>
            </a:r>
            <a:r>
              <a:rPr lang="en-GB" dirty="0"/>
              <a:t> usually gives a more dampening effect). </a:t>
            </a:r>
            <a:endParaRPr lang="en-US" dirty="0"/>
          </a:p>
          <a:p>
            <a:pPr lvl="0"/>
            <a:r>
              <a:rPr lang="en-GB" dirty="0"/>
              <a:t>Dampening the governor, if the oscillations are started by the action of the governor. </a:t>
            </a:r>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Reducing Hunting in Alternators</a:t>
            </a:r>
            <a:endParaRPr lang="en-US" b="1" dirty="0">
              <a:solidFill>
                <a:srgbClr val="FF0000"/>
              </a:solidFill>
            </a:endParaRPr>
          </a:p>
        </p:txBody>
      </p:sp>
    </p:spTree>
    <p:extLst>
      <p:ext uri="{BB962C8B-B14F-4D97-AF65-F5344CB8AC3E}">
        <p14:creationId xmlns:p14="http://schemas.microsoft.com/office/powerpoint/2010/main" val="27455623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Exercise 7 </a:t>
            </a:r>
          </a:p>
          <a:p>
            <a:endParaRPr lang="en-US" dirty="0"/>
          </a:p>
          <a:p>
            <a:r>
              <a:rPr lang="en-US" dirty="0"/>
              <a:t>Exercise 8</a:t>
            </a:r>
          </a:p>
        </p:txBody>
      </p:sp>
      <p:sp>
        <p:nvSpPr>
          <p:cNvPr id="2" name="Title 1"/>
          <p:cNvSpPr>
            <a:spLocks noGrp="1"/>
          </p:cNvSpPr>
          <p:nvPr>
            <p:ph type="title"/>
          </p:nvPr>
        </p:nvSpPr>
        <p:spPr/>
        <p:txBody>
          <a:bodyPr>
            <a:normAutofit fontScale="90000"/>
          </a:bodyPr>
          <a:lstStyle/>
          <a:p>
            <a:r>
              <a:rPr lang="en-GB" b="1" dirty="0">
                <a:solidFill>
                  <a:srgbClr val="FF0000"/>
                </a:solidFill>
              </a:rPr>
              <a:t>Exercises on Synchronizing Power and Torque</a:t>
            </a:r>
            <a:endParaRPr lang="en-US" b="1" dirty="0">
              <a:solidFill>
                <a:srgbClr val="FF0000"/>
              </a:solidFill>
            </a:endParaRPr>
          </a:p>
        </p:txBody>
      </p:sp>
    </p:spTree>
    <p:extLst>
      <p:ext uri="{BB962C8B-B14F-4D97-AF65-F5344CB8AC3E}">
        <p14:creationId xmlns:p14="http://schemas.microsoft.com/office/powerpoint/2010/main" val="8385619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2057400"/>
            <a:ext cx="8229600" cy="4525963"/>
          </a:xfrm>
        </p:spPr>
        <p:txBody>
          <a:bodyPr/>
          <a:lstStyle/>
          <a:p>
            <a:endParaRPr lang="en-GB" dirty="0"/>
          </a:p>
          <a:p>
            <a:endParaRPr lang="en-GB" dirty="0"/>
          </a:p>
          <a:p>
            <a:r>
              <a:rPr lang="en-GB" dirty="0"/>
              <a:t>The synchronous motor is one type of three-phase AC motor, which operates at a constant speed from no-load to full-load.</a:t>
            </a:r>
            <a:endParaRPr lang="en-US" dirty="0"/>
          </a:p>
        </p:txBody>
      </p:sp>
      <p:sp>
        <p:nvSpPr>
          <p:cNvPr id="2" name="Title 1"/>
          <p:cNvSpPr>
            <a:spLocks noGrp="1"/>
          </p:cNvSpPr>
          <p:nvPr>
            <p:ph type="title"/>
          </p:nvPr>
        </p:nvSpPr>
        <p:spPr>
          <a:xfrm>
            <a:off x="423333" y="609600"/>
            <a:ext cx="8229600" cy="1143000"/>
          </a:xfrm>
        </p:spPr>
        <p:txBody>
          <a:bodyPr>
            <a:normAutofit fontScale="90000"/>
          </a:bodyPr>
          <a:lstStyle/>
          <a:p>
            <a:r>
              <a:rPr lang="en-GB" b="1" dirty="0">
                <a:solidFill>
                  <a:srgbClr val="FF0000"/>
                </a:solidFill>
              </a:rPr>
              <a:t>UNIT 4—</a:t>
            </a:r>
            <a:br>
              <a:rPr lang="en-GB" b="1" dirty="0">
                <a:solidFill>
                  <a:srgbClr val="FF0000"/>
                </a:solidFill>
              </a:rPr>
            </a:br>
            <a:r>
              <a:rPr lang="en-GB" b="1" dirty="0">
                <a:solidFill>
                  <a:srgbClr val="FF0000"/>
                </a:solidFill>
              </a:rPr>
              <a:t>THREE-PHASE SYNCHRONOUS MOTORS</a:t>
            </a:r>
            <a:endParaRPr lang="en-US" b="1" dirty="0">
              <a:solidFill>
                <a:srgbClr val="FF0000"/>
              </a:solidFill>
            </a:endParaRPr>
          </a:p>
        </p:txBody>
      </p:sp>
    </p:spTree>
    <p:extLst>
      <p:ext uri="{BB962C8B-B14F-4D97-AF65-F5344CB8AC3E}">
        <p14:creationId xmlns:p14="http://schemas.microsoft.com/office/powerpoint/2010/main" val="37039959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8229600" cy="4525963"/>
          </a:xfrm>
        </p:spPr>
        <p:txBody>
          <a:bodyPr>
            <a:normAutofit/>
          </a:bodyPr>
          <a:lstStyle/>
          <a:p>
            <a:endParaRPr lang="en-US" dirty="0"/>
          </a:p>
          <a:p>
            <a:pPr lvl="0"/>
            <a:r>
              <a:rPr lang="en-GB" i="1" dirty="0"/>
              <a:t>Laminated</a:t>
            </a:r>
            <a:r>
              <a:rPr lang="en-GB" dirty="0"/>
              <a:t> </a:t>
            </a:r>
            <a:r>
              <a:rPr lang="en-GB" i="1" dirty="0"/>
              <a:t>stator core</a:t>
            </a:r>
            <a:r>
              <a:rPr lang="en-GB" dirty="0"/>
              <a:t> with three-phase stator (</a:t>
            </a:r>
            <a:r>
              <a:rPr lang="en-GB" i="1" dirty="0"/>
              <a:t>armature</a:t>
            </a:r>
            <a:r>
              <a:rPr lang="en-GB" dirty="0"/>
              <a:t>) windings.</a:t>
            </a:r>
            <a:endParaRPr lang="en-US" dirty="0"/>
          </a:p>
          <a:p>
            <a:pPr lvl="0"/>
            <a:r>
              <a:rPr lang="en-GB" i="1" dirty="0"/>
              <a:t>Rotating DC field</a:t>
            </a:r>
            <a:r>
              <a:rPr lang="en-GB" dirty="0"/>
              <a:t> windings on the rotor, complete with slips rings,</a:t>
            </a:r>
            <a:endParaRPr lang="en-US" dirty="0"/>
          </a:p>
          <a:p>
            <a:pPr lvl="0"/>
            <a:r>
              <a:rPr lang="en-GB" dirty="0"/>
              <a:t>Brushes and brush holders,</a:t>
            </a:r>
            <a:endParaRPr lang="en-US" dirty="0"/>
          </a:p>
          <a:p>
            <a:pPr lvl="0"/>
            <a:r>
              <a:rPr lang="en-GB" dirty="0"/>
              <a:t>Two-end shields to house the bearings that support the shaft. </a:t>
            </a:r>
            <a:endParaRPr lang="en-US" dirty="0"/>
          </a:p>
          <a:p>
            <a:endParaRPr lang="en-US" dirty="0"/>
          </a:p>
          <a:p>
            <a:endParaRPr lang="en-US" dirty="0"/>
          </a:p>
        </p:txBody>
      </p:sp>
      <p:sp>
        <p:nvSpPr>
          <p:cNvPr id="2" name="Title 1"/>
          <p:cNvSpPr>
            <a:spLocks noGrp="1"/>
          </p:cNvSpPr>
          <p:nvPr>
            <p:ph type="title"/>
          </p:nvPr>
        </p:nvSpPr>
        <p:spPr>
          <a:xfrm>
            <a:off x="457200" y="1066800"/>
            <a:ext cx="8229600" cy="1143000"/>
          </a:xfrm>
        </p:spPr>
        <p:txBody>
          <a:bodyPr>
            <a:normAutofit fontScale="90000"/>
          </a:bodyPr>
          <a:lstStyle/>
          <a:p>
            <a:r>
              <a:rPr lang="en-GB" b="1" dirty="0">
                <a:solidFill>
                  <a:srgbClr val="FF0000"/>
                </a:solidFill>
              </a:rPr>
              <a:t>Constructional Features and Principles of Operation of Synchronous Motors</a:t>
            </a:r>
            <a:r>
              <a:rPr lang="en-US" b="1" dirty="0">
                <a:solidFill>
                  <a:srgbClr val="FF0000"/>
                </a:solidFill>
              </a:rPr>
              <a:t/>
            </a:r>
            <a:br>
              <a:rPr lang="en-US" b="1" dirty="0">
                <a:solidFill>
                  <a:srgbClr val="FF0000"/>
                </a:solidFill>
              </a:rPr>
            </a:br>
            <a:r>
              <a:rPr lang="en-GB" b="1" dirty="0"/>
              <a:t> </a:t>
            </a:r>
            <a:r>
              <a:rPr lang="en-US" dirty="0"/>
              <a:t/>
            </a:r>
            <a:br>
              <a:rPr lang="en-US" dirty="0"/>
            </a:br>
            <a:endParaRPr lang="en-US" dirty="0"/>
          </a:p>
        </p:txBody>
      </p:sp>
    </p:spTree>
    <p:extLst>
      <p:ext uri="{BB962C8B-B14F-4D97-AF65-F5344CB8AC3E}">
        <p14:creationId xmlns:p14="http://schemas.microsoft.com/office/powerpoint/2010/main" val="6987619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76400"/>
                <a:ext cx="8229600" cy="4525963"/>
              </a:xfrm>
            </p:spPr>
            <p:txBody>
              <a:bodyPr>
                <a:normAutofit/>
              </a:bodyPr>
              <a:lstStyle/>
              <a:p>
                <a:r>
                  <a:rPr lang="en-GB" dirty="0" smtClean="0"/>
                  <a:t>In a three-phase synchronous motor, a </a:t>
                </a:r>
                <a:r>
                  <a:rPr lang="en-GB" dirty="0" err="1"/>
                  <a:t>polyphase</a:t>
                </a:r>
                <a:r>
                  <a:rPr lang="en-GB" dirty="0"/>
                  <a:t> current is supplied to the stator winding, and it produces a </a:t>
                </a:r>
                <a:r>
                  <a:rPr lang="en-GB" b="1" i="1" dirty="0"/>
                  <a:t>revolving magnetic field or flux</a:t>
                </a:r>
                <a:r>
                  <a:rPr lang="en-GB" dirty="0"/>
                  <a:t> travelling at synchronous speed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𝑆</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𝑃</m:t>
                        </m:r>
                      </m:den>
                    </m:f>
                    <m:r>
                      <a:rPr lang="en-GB" b="0" i="1" smtClean="0">
                        <a:latin typeface="Cambria Math" panose="02040503050406030204" pitchFamily="18" charset="0"/>
                        <a:ea typeface="Cambria Math" panose="02040503050406030204" pitchFamily="18" charset="0"/>
                      </a:rPr>
                      <m:t>𝜔</m:t>
                    </m:r>
                  </m:oMath>
                </a14:m>
                <a:r>
                  <a:rPr lang="en-GB" dirty="0" smtClean="0"/>
                  <a:t> </a:t>
                </a:r>
                <a:r>
                  <a:rPr lang="en-GB" dirty="0"/>
                  <a:t>or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𝑁</m:t>
                        </m:r>
                      </m:e>
                      <m:sub>
                        <m:r>
                          <a:rPr lang="en-GB" i="1">
                            <a:latin typeface="Cambria Math" panose="02040503050406030204" pitchFamily="18" charset="0"/>
                          </a:rPr>
                          <m:t>𝑆</m:t>
                        </m:r>
                      </m:sub>
                    </m:sSub>
                    <m:r>
                      <a:rPr lang="en-GB" i="1">
                        <a:latin typeface="Cambria Math" panose="02040503050406030204" pitchFamily="18" charset="0"/>
                      </a:rPr>
                      <m:t>=</m:t>
                    </m:r>
                    <m:f>
                      <m:fPr>
                        <m:ctrlPr>
                          <a:rPr lang="en-GB" i="1">
                            <a:latin typeface="Cambria Math" panose="02040503050406030204" pitchFamily="18" charset="0"/>
                          </a:rPr>
                        </m:ctrlPr>
                      </m:fPr>
                      <m:num>
                        <m:r>
                          <a:rPr lang="en-GB" b="0" i="1" smtClean="0">
                            <a:latin typeface="Cambria Math" panose="02040503050406030204" pitchFamily="18" charset="0"/>
                          </a:rPr>
                          <m:t>120</m:t>
                        </m:r>
                        <m:r>
                          <a:rPr lang="en-GB" b="0" i="1" smtClean="0">
                            <a:latin typeface="Cambria Math" panose="02040503050406030204" pitchFamily="18" charset="0"/>
                          </a:rPr>
                          <m:t>𝑓</m:t>
                        </m:r>
                      </m:num>
                      <m:den>
                        <m:r>
                          <a:rPr lang="en-GB" i="1">
                            <a:latin typeface="Cambria Math" panose="02040503050406030204" pitchFamily="18" charset="0"/>
                          </a:rPr>
                          <m:t>𝑃</m:t>
                        </m:r>
                      </m:den>
                    </m:f>
                  </m:oMath>
                </a14:m>
                <a:r>
                  <a:rPr lang="en-GB" dirty="0" smtClean="0"/>
                  <a:t>, </a:t>
                </a:r>
                <a:r>
                  <a:rPr lang="en-GB" dirty="0"/>
                  <a:t>as in an induction motor. </a:t>
                </a:r>
              </a:p>
              <a:p>
                <a:r>
                  <a:rPr lang="en-GB" dirty="0"/>
                  <a:t>A direct current is supplied to the rotor winding, and it produces a </a:t>
                </a:r>
                <a:r>
                  <a:rPr lang="en-GB" b="1" i="1" dirty="0"/>
                  <a:t>fixed polarity</a:t>
                </a:r>
                <a:r>
                  <a:rPr lang="en-GB" dirty="0"/>
                  <a:t> at each pole of the rotor. </a:t>
                </a:r>
                <a:endParaRPr lang="en-US" dirty="0"/>
              </a:p>
              <a:p>
                <a:pPr marL="0" indent="0">
                  <a:buNone/>
                </a:pPr>
                <a:r>
                  <a:rPr lang="en-GB" dirty="0"/>
                  <a: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76400"/>
                <a:ext cx="8229600" cy="4525963"/>
              </a:xfrm>
              <a:blipFill rotWithShape="0">
                <a:blip r:embed="rId3"/>
                <a:stretch>
                  <a:fillRect t="-1348" r="-1926"/>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GB" b="1" dirty="0"/>
              <a:t/>
            </a:r>
            <a:br>
              <a:rPr lang="en-GB" b="1" dirty="0"/>
            </a:br>
            <a:r>
              <a:rPr lang="en-GB" b="1" dirty="0">
                <a:solidFill>
                  <a:srgbClr val="FF0000"/>
                </a:solidFill>
              </a:rPr>
              <a:t>Principle of Operation of Synchronous Motors</a:t>
            </a:r>
            <a:r>
              <a:rPr lang="en-US" b="1" dirty="0">
                <a:solidFill>
                  <a:srgbClr val="FF0000"/>
                </a:solidFill>
              </a:rPr>
              <a:t/>
            </a:r>
            <a:br>
              <a:rPr lang="en-US" b="1" dirty="0">
                <a:solidFill>
                  <a:srgbClr val="FF0000"/>
                </a:solidFill>
              </a:rPr>
            </a:br>
            <a:r>
              <a:rPr lang="en-GB" dirty="0"/>
              <a:t> </a:t>
            </a:r>
            <a:endParaRPr lang="en-US" dirty="0"/>
          </a:p>
        </p:txBody>
      </p:sp>
    </p:spTree>
    <p:extLst>
      <p:ext uri="{BB962C8B-B14F-4D97-AF65-F5344CB8AC3E}">
        <p14:creationId xmlns:p14="http://schemas.microsoft.com/office/powerpoint/2010/main" val="3229895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98734" y="1434570"/>
            <a:ext cx="8735780" cy="412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b="1" dirty="0">
                <a:solidFill>
                  <a:srgbClr val="FF0000"/>
                </a:solidFill>
              </a:rPr>
              <a:t>Principle of Operation…cont’d.</a:t>
            </a:r>
            <a:endParaRPr lang="en-US" dirty="0"/>
          </a:p>
        </p:txBody>
      </p:sp>
    </p:spTree>
    <p:extLst>
      <p:ext uri="{BB962C8B-B14F-4D97-AF65-F5344CB8AC3E}">
        <p14:creationId xmlns:p14="http://schemas.microsoft.com/office/powerpoint/2010/main" val="30530268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 revolving stator magnetic field tends to pull the rotor poles first in one direction and then in the other direction, and as a result, </a:t>
            </a:r>
            <a:r>
              <a:rPr lang="en-GB" b="1" dirty="0"/>
              <a:t>the starting torque is zero</a:t>
            </a:r>
            <a:r>
              <a:rPr lang="en-GB" dirty="0"/>
              <a:t>. </a:t>
            </a:r>
          </a:p>
          <a:p>
            <a:endParaRPr lang="en-GB" dirty="0"/>
          </a:p>
          <a:p>
            <a:r>
              <a:rPr lang="en-GB" dirty="0"/>
              <a:t> The </a:t>
            </a:r>
            <a:r>
              <a:rPr lang="en-GB" b="1" dirty="0"/>
              <a:t>synchronous motor is thus inherently not self-starting</a:t>
            </a:r>
            <a:r>
              <a:rPr lang="en-GB" dirty="0"/>
              <a:t>, unless some starting mechanisms or techniques are employed. </a:t>
            </a:r>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Why Synchronous Motors Are Not Self-Starting</a:t>
            </a:r>
            <a:endParaRPr lang="en-US" b="1" dirty="0">
              <a:solidFill>
                <a:srgbClr val="FF0000"/>
              </a:solidFill>
            </a:endParaRPr>
          </a:p>
        </p:txBody>
      </p:sp>
    </p:spTree>
    <p:extLst>
      <p:ext uri="{BB962C8B-B14F-4D97-AF65-F5344CB8AC3E}">
        <p14:creationId xmlns:p14="http://schemas.microsoft.com/office/powerpoint/2010/main" val="31530268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67385"/>
            <a:ext cx="8229600" cy="4525963"/>
          </a:xfrm>
        </p:spPr>
        <p:txBody>
          <a:bodyPr>
            <a:normAutofit/>
          </a:bodyPr>
          <a:lstStyle/>
          <a:p>
            <a:endParaRPr lang="en-GB" dirty="0"/>
          </a:p>
          <a:p>
            <a:r>
              <a:rPr lang="en-GB" dirty="0"/>
              <a:t>It is practically impossible to start a synchronous motor with its DC field energized, as the net starting torque is zero.</a:t>
            </a:r>
          </a:p>
          <a:p>
            <a:endParaRPr lang="en-GB" dirty="0"/>
          </a:p>
          <a:p>
            <a:r>
              <a:rPr lang="en-GB" dirty="0"/>
              <a:t> A </a:t>
            </a:r>
            <a:r>
              <a:rPr lang="en-GB" i="1" dirty="0"/>
              <a:t>squirrel-cage winding</a:t>
            </a:r>
            <a:r>
              <a:rPr lang="en-GB" dirty="0"/>
              <a:t> is generally placed on the rotor poles of a synchronous motor to make the machine self-starting.</a:t>
            </a:r>
            <a:endParaRPr lang="en-US" dirty="0"/>
          </a:p>
        </p:txBody>
      </p:sp>
      <p:sp>
        <p:nvSpPr>
          <p:cNvPr id="2" name="Title 1"/>
          <p:cNvSpPr>
            <a:spLocks noGrp="1"/>
          </p:cNvSpPr>
          <p:nvPr>
            <p:ph type="title"/>
          </p:nvPr>
        </p:nvSpPr>
        <p:spPr>
          <a:xfrm>
            <a:off x="456063" y="762000"/>
            <a:ext cx="8229600" cy="1143000"/>
          </a:xfrm>
        </p:spPr>
        <p:txBody>
          <a:bodyPr>
            <a:normAutofit fontScale="90000"/>
          </a:bodyPr>
          <a:lstStyle/>
          <a:p>
            <a:r>
              <a:rPr lang="en-GB" b="1" dirty="0">
                <a:solidFill>
                  <a:srgbClr val="FF0000"/>
                </a:solidFill>
              </a:rPr>
              <a:t>Starting of Synchronous Motors – Use of </a:t>
            </a:r>
            <a:r>
              <a:rPr lang="en-GB" b="1" i="1" dirty="0">
                <a:solidFill>
                  <a:srgbClr val="FF0000"/>
                </a:solidFill>
              </a:rPr>
              <a:t>Damper Windings</a:t>
            </a:r>
            <a:r>
              <a:rPr lang="en-GB" b="1" dirty="0">
                <a:solidFill>
                  <a:srgbClr val="FF0000"/>
                </a:solidFill>
              </a:rPr>
              <a:t> as Squirrel-Cage Induction Motor</a:t>
            </a:r>
            <a:r>
              <a:rPr lang="en-US" b="1" dirty="0">
                <a:solidFill>
                  <a:srgbClr val="FF0000"/>
                </a:solidFill>
              </a:rPr>
              <a:t/>
            </a:r>
            <a:br>
              <a:rPr lang="en-US" b="1" dirty="0">
                <a:solidFill>
                  <a:srgbClr val="FF0000"/>
                </a:solidFill>
              </a:rPr>
            </a:br>
            <a:endParaRPr lang="en-US" b="1" dirty="0">
              <a:solidFill>
                <a:srgbClr val="FF0000"/>
              </a:solidFill>
            </a:endParaRPr>
          </a:p>
        </p:txBody>
      </p:sp>
    </p:spTree>
    <p:extLst>
      <p:ext uri="{BB962C8B-B14F-4D97-AF65-F5344CB8AC3E}">
        <p14:creationId xmlns:p14="http://schemas.microsoft.com/office/powerpoint/2010/main" val="2776641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Stationary Armature</a:t>
            </a:r>
          </a:p>
        </p:txBody>
      </p:sp>
      <p:sp>
        <p:nvSpPr>
          <p:cNvPr id="3" name="Content Placeholder 2"/>
          <p:cNvSpPr>
            <a:spLocks noGrp="1"/>
          </p:cNvSpPr>
          <p:nvPr>
            <p:ph idx="1"/>
          </p:nvPr>
        </p:nvSpPr>
        <p:spPr/>
        <p:txBody>
          <a:bodyPr>
            <a:normAutofit lnSpcReduction="10000"/>
          </a:bodyPr>
          <a:lstStyle/>
          <a:p>
            <a:pPr marL="0" indent="0">
              <a:buNone/>
            </a:pPr>
            <a:r>
              <a:rPr lang="en-GB" dirty="0"/>
              <a:t>It is more desirable to have a stationary armature with the field poles rotating inside it, as this structure has several </a:t>
            </a:r>
            <a:r>
              <a:rPr lang="en-GB" dirty="0">
                <a:solidFill>
                  <a:srgbClr val="FF0000"/>
                </a:solidFill>
              </a:rPr>
              <a:t>advantages</a:t>
            </a:r>
            <a:r>
              <a:rPr lang="en-GB" dirty="0"/>
              <a:t>;</a:t>
            </a:r>
          </a:p>
          <a:p>
            <a:pPr marL="0" indent="0">
              <a:buNone/>
            </a:pPr>
            <a:endParaRPr lang="en-GB" dirty="0"/>
          </a:p>
          <a:p>
            <a:r>
              <a:rPr lang="en-GB" dirty="0"/>
              <a:t>Difficulty in insulating slip rings.</a:t>
            </a:r>
          </a:p>
          <a:p>
            <a:pPr lvl="0"/>
            <a:r>
              <a:rPr lang="en-GB" dirty="0"/>
              <a:t>On a rotating armature, arc-overs and short circuits are apt to occur.</a:t>
            </a:r>
          </a:p>
          <a:p>
            <a:pPr lvl="0"/>
            <a:r>
              <a:rPr lang="en-GB" dirty="0"/>
              <a:t>No slip rings are required in a stationary armature.  </a:t>
            </a:r>
          </a:p>
          <a:p>
            <a:pPr lvl="0"/>
            <a:r>
              <a:rPr lang="en-GB" dirty="0"/>
              <a:t>Easier to properly insulate a stationary armature </a:t>
            </a:r>
            <a:endParaRPr lang="en-US" dirty="0"/>
          </a:p>
          <a:p>
            <a:endParaRPr lang="en-US" dirty="0"/>
          </a:p>
          <a:p>
            <a:endParaRPr lang="en-US" dirty="0"/>
          </a:p>
        </p:txBody>
      </p:sp>
    </p:spTree>
    <p:extLst>
      <p:ext uri="{BB962C8B-B14F-4D97-AF65-F5344CB8AC3E}">
        <p14:creationId xmlns:p14="http://schemas.microsoft.com/office/powerpoint/2010/main" val="29454800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503" y="1828800"/>
            <a:ext cx="8229600" cy="5029200"/>
          </a:xfrm>
        </p:spPr>
        <p:txBody>
          <a:bodyPr>
            <a:normAutofit/>
          </a:bodyPr>
          <a:lstStyle/>
          <a:p>
            <a:endParaRPr lang="en-GB" i="1" dirty="0"/>
          </a:p>
          <a:p>
            <a:r>
              <a:rPr lang="en-GB" i="1" dirty="0"/>
              <a:t>The rotor winding has a large number of turns and therefore an </a:t>
            </a:r>
            <a:r>
              <a:rPr lang="en-GB" b="1" i="1" dirty="0"/>
              <a:t>extremely high voltage is induced in the many turns of the field winding, which will appear between its terminals</a:t>
            </a:r>
            <a:r>
              <a:rPr lang="en-GB" i="1" dirty="0"/>
              <a:t>. </a:t>
            </a:r>
          </a:p>
          <a:p>
            <a:endParaRPr lang="en-GB" i="1" dirty="0"/>
          </a:p>
          <a:p>
            <a:r>
              <a:rPr lang="en-GB" i="1" dirty="0"/>
              <a:t>A high-peak terminal voltage also appears when the rotor circuit of a machine in operation is opened. </a:t>
            </a:r>
          </a:p>
          <a:p>
            <a:endParaRPr lang="en-GB" i="1" dirty="0"/>
          </a:p>
          <a:p>
            <a:pPr marL="0" indent="0">
              <a:buNone/>
            </a:pPr>
            <a:endParaRPr lang="en-US" dirty="0"/>
          </a:p>
          <a:p>
            <a:endParaRPr lang="en-US" dirty="0"/>
          </a:p>
        </p:txBody>
      </p:sp>
      <p:sp>
        <p:nvSpPr>
          <p:cNvPr id="2" name="Title 1"/>
          <p:cNvSpPr>
            <a:spLocks noGrp="1"/>
          </p:cNvSpPr>
          <p:nvPr>
            <p:ph type="title"/>
          </p:nvPr>
        </p:nvSpPr>
        <p:spPr>
          <a:xfrm>
            <a:off x="442207" y="381000"/>
            <a:ext cx="8229600" cy="1143000"/>
          </a:xfrm>
        </p:spPr>
        <p:txBody>
          <a:bodyPr>
            <a:normAutofit fontScale="90000"/>
          </a:bodyPr>
          <a:lstStyle/>
          <a:p>
            <a:r>
              <a:rPr lang="en-GB" b="1" dirty="0">
                <a:solidFill>
                  <a:srgbClr val="FF0000"/>
                </a:solidFill>
              </a:rPr>
              <a:t>Necessary Precaution When Starting Synchronous Motor – Use of </a:t>
            </a:r>
            <a:r>
              <a:rPr lang="en-GB" b="1" i="1" dirty="0">
                <a:solidFill>
                  <a:srgbClr val="FF0000"/>
                </a:solidFill>
              </a:rPr>
              <a:t>External Starting Resistance</a:t>
            </a:r>
            <a:endParaRPr lang="en-US" b="1" dirty="0">
              <a:solidFill>
                <a:srgbClr val="FF0000"/>
              </a:solidFill>
            </a:endParaRPr>
          </a:p>
        </p:txBody>
      </p:sp>
    </p:spTree>
    <p:extLst>
      <p:ext uri="{BB962C8B-B14F-4D97-AF65-F5344CB8AC3E}">
        <p14:creationId xmlns:p14="http://schemas.microsoft.com/office/powerpoint/2010/main" val="22830519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304800"/>
            <a:ext cx="8229600" cy="5821363"/>
          </a:xfrm>
        </p:spPr>
        <p:txBody>
          <a:bodyPr/>
          <a:lstStyle/>
          <a:p>
            <a:pPr marL="0" indent="0" algn="ctr">
              <a:buNone/>
            </a:pPr>
            <a:r>
              <a:rPr lang="en-GB" sz="3700" dirty="0">
                <a:solidFill>
                  <a:srgbClr val="FF0000"/>
                </a:solidFill>
              </a:rPr>
              <a:t>Precautions…cont’d.</a:t>
            </a:r>
          </a:p>
          <a:p>
            <a:r>
              <a:rPr lang="en-GB" dirty="0"/>
              <a:t>These high voltages will puncture the insulation, unless the winding is highly insulated.  </a:t>
            </a:r>
          </a:p>
          <a:p>
            <a:endParaRPr lang="en-US" dirty="0"/>
          </a:p>
          <a:p>
            <a:r>
              <a:rPr lang="en-GB" dirty="0"/>
              <a:t>In practice, to contain this phenomenon, the DC</a:t>
            </a:r>
            <a:r>
              <a:rPr lang="en-GB" i="1" dirty="0"/>
              <a:t> field winding is short-circuited during the starting period through a very low resistance</a:t>
            </a:r>
            <a:r>
              <a:rPr lang="en-GB" dirty="0"/>
              <a:t> connected to the switch of the rotor circuit.</a:t>
            </a:r>
            <a:endParaRPr lang="en-US" dirty="0"/>
          </a:p>
        </p:txBody>
      </p:sp>
    </p:spTree>
    <p:extLst>
      <p:ext uri="{BB962C8B-B14F-4D97-AF65-F5344CB8AC3E}">
        <p14:creationId xmlns:p14="http://schemas.microsoft.com/office/powerpoint/2010/main" val="36987432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37531"/>
            <a:ext cx="8229600" cy="6363269"/>
          </a:xfrm>
        </p:spPr>
        <p:txBody>
          <a:bodyPr>
            <a:normAutofit fontScale="92500" lnSpcReduction="10000"/>
          </a:bodyPr>
          <a:lstStyle/>
          <a:p>
            <a:endParaRPr lang="en-US" sz="3700" dirty="0"/>
          </a:p>
          <a:p>
            <a:pPr marL="0" indent="0" algn="ctr">
              <a:buNone/>
            </a:pPr>
            <a:r>
              <a:rPr lang="en-US" sz="3700" dirty="0">
                <a:solidFill>
                  <a:srgbClr val="FF0000"/>
                </a:solidFill>
              </a:rPr>
              <a:t>Precautions…cont’d</a:t>
            </a:r>
            <a:r>
              <a:rPr lang="en-US" sz="3700" dirty="0" smtClean="0">
                <a:solidFill>
                  <a:srgbClr val="FF0000"/>
                </a:solidFill>
              </a:rPr>
              <a:t>.</a:t>
            </a:r>
          </a:p>
          <a:p>
            <a:pPr marL="0" indent="0" algn="ctr">
              <a:buNone/>
            </a:pPr>
            <a:endParaRPr lang="en-US" sz="3700" dirty="0">
              <a:solidFill>
                <a:srgbClr val="FF0000"/>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GB" i="1" dirty="0"/>
          </a:p>
          <a:p>
            <a:pPr marL="109728" indent="0">
              <a:buNone/>
            </a:pPr>
            <a:endParaRPr lang="en-GB" i="1" dirty="0"/>
          </a:p>
          <a:p>
            <a:endParaRPr lang="en-GB" i="1" dirty="0"/>
          </a:p>
          <a:p>
            <a:r>
              <a:rPr lang="en-GB" i="1" dirty="0"/>
              <a:t>Fig 29: Precautionary Measure Taken During The Starting of Synchronous Motor</a:t>
            </a:r>
            <a:endParaRPr lang="en-US" b="1" dirty="0"/>
          </a:p>
          <a:p>
            <a:pPr marL="0" indent="0">
              <a:buNone/>
            </a:pP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61765"/>
            <a:ext cx="6705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3467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i="1" dirty="0"/>
          </a:p>
          <a:p>
            <a:r>
              <a:rPr lang="en-GB" i="1" dirty="0"/>
              <a:t>Synchronous capacitors</a:t>
            </a:r>
            <a:r>
              <a:rPr lang="en-GB" dirty="0"/>
              <a:t> are actually synchronous motors that are operating on </a:t>
            </a:r>
            <a:r>
              <a:rPr lang="en-GB" i="1" dirty="0"/>
              <a:t>no-load (without a connected mechanical load)</a:t>
            </a:r>
            <a:r>
              <a:rPr lang="en-GB" dirty="0"/>
              <a:t> for the purpose of power factor correction or improving the voltage regulation of a transmission line. </a:t>
            </a:r>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Synchronous Capacitors</a:t>
            </a:r>
            <a:r>
              <a:rPr lang="en-US" b="1" dirty="0">
                <a:solidFill>
                  <a:srgbClr val="FF0000"/>
                </a:solidFill>
              </a:rPr>
              <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21315119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GB" dirty="0"/>
              <a:t>The ease with which the power factor can be controlled by either producing or absorbing reactive power. </a:t>
            </a:r>
            <a:endParaRPr lang="en-US" dirty="0"/>
          </a:p>
          <a:p>
            <a:pPr lvl="0"/>
            <a:r>
              <a:rPr lang="en-GB" dirty="0"/>
              <a:t>Their performance can be regulated continuously and smoothly over a wide range.</a:t>
            </a:r>
            <a:endParaRPr lang="en-US" dirty="0"/>
          </a:p>
          <a:p>
            <a:pPr lvl="0"/>
            <a:r>
              <a:rPr lang="en-GB" dirty="0"/>
              <a:t>They are more practical than capacitors.</a:t>
            </a:r>
          </a:p>
          <a:p>
            <a:pPr lvl="0"/>
            <a:r>
              <a:rPr lang="en-GB" dirty="0"/>
              <a:t>The speed of the synchronous motor is constant and independent of load. </a:t>
            </a:r>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Advantages of Synchronous Condensers over Capacitors</a:t>
            </a:r>
            <a:endParaRPr lang="en-US" dirty="0">
              <a:solidFill>
                <a:srgbClr val="FF0000"/>
              </a:solidFill>
            </a:endParaRPr>
          </a:p>
        </p:txBody>
      </p:sp>
    </p:spTree>
    <p:extLst>
      <p:ext uri="{BB962C8B-B14F-4D97-AF65-F5344CB8AC3E}">
        <p14:creationId xmlns:p14="http://schemas.microsoft.com/office/powerpoint/2010/main" val="41206960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525963"/>
          </a:xfrm>
        </p:spPr>
        <p:txBody>
          <a:bodyPr>
            <a:normAutofit/>
          </a:bodyPr>
          <a:lstStyle/>
          <a:p>
            <a:pPr lvl="0"/>
            <a:r>
              <a:rPr lang="en-GB" dirty="0"/>
              <a:t>Some arrangement must be provided for starting and synchronizing the motor</a:t>
            </a:r>
            <a:endParaRPr lang="en-US" dirty="0"/>
          </a:p>
          <a:p>
            <a:pPr lvl="0"/>
            <a:r>
              <a:rPr lang="en-GB" dirty="0"/>
              <a:t>A DC supply is necessary for the rotor excitation.</a:t>
            </a:r>
          </a:p>
          <a:p>
            <a:pPr lvl="0"/>
            <a:r>
              <a:rPr lang="en-GB" dirty="0"/>
              <a:t>Synchronous motors contribute to the current flowing into a short-circuit fault on the system, and may call for additional expenditure in switchgear.</a:t>
            </a:r>
            <a:endParaRPr lang="en-US" dirty="0"/>
          </a:p>
          <a:p>
            <a:r>
              <a:rPr lang="en-GB" dirty="0"/>
              <a:t>They are more expensive that static capacitors.</a:t>
            </a:r>
            <a:endParaRPr lang="en-US" dirty="0"/>
          </a:p>
        </p:txBody>
      </p:sp>
      <p:sp>
        <p:nvSpPr>
          <p:cNvPr id="2" name="Title 1"/>
          <p:cNvSpPr>
            <a:spLocks noGrp="1"/>
          </p:cNvSpPr>
          <p:nvPr>
            <p:ph type="title"/>
          </p:nvPr>
        </p:nvSpPr>
        <p:spPr>
          <a:xfrm>
            <a:off x="457200" y="634621"/>
            <a:ext cx="8229600" cy="1143000"/>
          </a:xfrm>
        </p:spPr>
        <p:txBody>
          <a:bodyPr>
            <a:normAutofit fontScale="90000"/>
          </a:bodyPr>
          <a:lstStyle/>
          <a:p>
            <a:r>
              <a:rPr lang="en-GB" b="1" dirty="0"/>
              <a:t> </a:t>
            </a:r>
            <a:r>
              <a:rPr lang="en-US" dirty="0"/>
              <a:t/>
            </a:r>
            <a:br>
              <a:rPr lang="en-US" dirty="0"/>
            </a:br>
            <a:r>
              <a:rPr lang="en-US" b="1" dirty="0" smtClean="0">
                <a:solidFill>
                  <a:srgbClr val="FF0000"/>
                </a:solidFill>
              </a:rPr>
              <a:t>Disadvantages </a:t>
            </a:r>
            <a:r>
              <a:rPr lang="en-US" b="1" dirty="0">
                <a:solidFill>
                  <a:srgbClr val="FF0000"/>
                </a:solidFill>
              </a:rPr>
              <a:t>of Synchronous Condensers compared with Capacitors </a:t>
            </a:r>
            <a:br>
              <a:rPr lang="en-US" b="1" dirty="0">
                <a:solidFill>
                  <a:srgbClr val="FF0000"/>
                </a:solidFill>
              </a:rPr>
            </a:br>
            <a:r>
              <a:rPr lang="en-US" dirty="0"/>
              <a:t> </a:t>
            </a:r>
            <a:br>
              <a:rPr lang="en-US" dirty="0"/>
            </a:br>
            <a:endParaRPr lang="en-US" dirty="0"/>
          </a:p>
        </p:txBody>
      </p:sp>
    </p:spTree>
    <p:extLst>
      <p:ext uri="{BB962C8B-B14F-4D97-AF65-F5344CB8AC3E}">
        <p14:creationId xmlns:p14="http://schemas.microsoft.com/office/powerpoint/2010/main" val="37751066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481328"/>
                <a:ext cx="8229600" cy="4843272"/>
              </a:xfrm>
            </p:spPr>
            <p:txBody>
              <a:bodyPr>
                <a:normAutofit/>
              </a:bodyPr>
              <a:lstStyle/>
              <a:p>
                <a:r>
                  <a:rPr lang="en-GB" dirty="0" smtClean="0"/>
                  <a:t>When the mechanical load on a DC or AC motor is increased, the speed, </a:t>
                </a:r>
                <a:r>
                  <a:rPr lang="en-GB" i="1" dirty="0"/>
                  <a:t>N</a:t>
                </a:r>
                <a:r>
                  <a:rPr lang="en-GB" dirty="0"/>
                  <a:t>, falls. Consequently, in accordance with the relation </a:t>
                </a:r>
                <a:endParaRPr lang="en-US" dirty="0"/>
              </a:p>
              <a:p>
                <a:endParaRPr lang="en-US" dirty="0"/>
              </a:p>
              <a:p>
                <a:endParaRPr lang="en-US" dirty="0"/>
              </a:p>
              <a:p>
                <a:r>
                  <a:rPr lang="en-GB" dirty="0"/>
                  <a:t>This fall in speed in turn decreases the back or counter </a:t>
                </a:r>
                <a:r>
                  <a:rPr lang="en-GB" dirty="0" err="1"/>
                  <a:t>emf</a:t>
                </a:r>
                <a:r>
                  <a:rPr lang="en-GB" dirty="0"/>
                  <a: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𝑏</m:t>
                        </m:r>
                      </m:sub>
                    </m:sSub>
                  </m:oMath>
                </a14:m>
                <a:r>
                  <a:rPr lang="en-GB" dirty="0" smtClean="0"/>
                  <a:t>(</a:t>
                </a:r>
                <a:r>
                  <a:rPr lang="en-GB" dirty="0"/>
                  <a:t>equal to the generated </a:t>
                </a:r>
                <a:r>
                  <a:rPr lang="en-GB" dirty="0" smtClean="0"/>
                  <a:t>voltage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b="0" i="1" smtClean="0">
                            <a:latin typeface="Cambria Math" panose="02040503050406030204" pitchFamily="18" charset="0"/>
                          </a:rPr>
                          <m:t>𝑔</m:t>
                        </m:r>
                      </m:sub>
                    </m:sSub>
                  </m:oMath>
                </a14:m>
                <a:r>
                  <a:rPr lang="en-GB" dirty="0" smtClean="0"/>
                  <a:t>), </a:t>
                </a:r>
                <a:r>
                  <a:rPr lang="en-GB" dirty="0"/>
                  <a:t>so that the source is able to supply more current (for a DC motor ) to meet the increased load demands.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481328"/>
                <a:ext cx="8229600" cy="4843272"/>
              </a:xfrm>
              <a:blipFill rotWithShape="0">
                <a:blip r:embed="rId3"/>
                <a:stretch>
                  <a:fillRect t="-1258" r="-1778"/>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GB" b="1" dirty="0">
                <a:solidFill>
                  <a:srgbClr val="FF0000"/>
                </a:solidFill>
              </a:rPr>
              <a:t>Effect of Loading on the Synchronous Motor</a:t>
            </a:r>
            <a:endParaRPr lang="en-US" b="1" dirty="0">
              <a:solidFill>
                <a:srgbClr val="FF0000"/>
              </a:solidFill>
            </a:endParaRPr>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667000"/>
            <a:ext cx="125730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5704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4563"/>
          </a:xfrm>
        </p:spPr>
        <p:txBody>
          <a:bodyPr/>
          <a:lstStyle/>
          <a:p>
            <a:r>
              <a:rPr lang="en-GB" dirty="0"/>
              <a:t>At </a:t>
            </a:r>
            <a:r>
              <a:rPr lang="en-GB" b="1" i="1" dirty="0"/>
              <a:t>no-load</a:t>
            </a:r>
            <a:r>
              <a:rPr lang="en-GB" dirty="0"/>
              <a:t>, the stator and rotor </a:t>
            </a:r>
            <a:r>
              <a:rPr lang="en-GB" b="1" i="1" dirty="0"/>
              <a:t>pole centres are directly in line</a:t>
            </a:r>
            <a:r>
              <a:rPr lang="en-GB" dirty="0"/>
              <a:t> with each other.</a:t>
            </a:r>
            <a:endParaRPr lang="en-US" dirty="0"/>
          </a:p>
        </p:txBody>
      </p:sp>
      <p:sp>
        <p:nvSpPr>
          <p:cNvPr id="2" name="Title 1"/>
          <p:cNvSpPr>
            <a:spLocks noGrp="1"/>
          </p:cNvSpPr>
          <p:nvPr>
            <p:ph type="title"/>
          </p:nvPr>
        </p:nvSpPr>
        <p:spPr/>
        <p:txBody>
          <a:bodyPr>
            <a:normAutofit/>
          </a:bodyPr>
          <a:lstStyle/>
          <a:p>
            <a:r>
              <a:rPr lang="en-US" b="1" dirty="0">
                <a:solidFill>
                  <a:srgbClr val="FF0000"/>
                </a:solidFill>
              </a:rPr>
              <a:t>Torque Angle at No-Load</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81200"/>
            <a:ext cx="847574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3996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54037" y="1417638"/>
            <a:ext cx="8851733" cy="444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GB" b="1" dirty="0">
                <a:solidFill>
                  <a:srgbClr val="FF0000"/>
                </a:solidFill>
              </a:rPr>
              <a:t>Torque Angle at Rated Load</a:t>
            </a:r>
            <a:endParaRPr lang="en-US" dirty="0">
              <a:solidFill>
                <a:srgbClr val="FF0000"/>
              </a:solidFill>
            </a:endParaRPr>
          </a:p>
        </p:txBody>
      </p:sp>
    </p:spTree>
    <p:extLst>
      <p:ext uri="{BB962C8B-B14F-4D97-AF65-F5344CB8AC3E}">
        <p14:creationId xmlns:p14="http://schemas.microsoft.com/office/powerpoint/2010/main" val="24110902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 torque angle increases with the increase in load. </a:t>
            </a:r>
          </a:p>
          <a:p>
            <a:r>
              <a:rPr lang="en-GB" dirty="0"/>
              <a:t>For increasing load with a constant value of generated or back emf , the phase angle </a:t>
            </a:r>
            <a:r>
              <a:rPr lang="en-GB" dirty="0">
                <a:sym typeface="Symbol"/>
              </a:rPr>
              <a:t></a:t>
            </a:r>
            <a:r>
              <a:rPr lang="en-GB" dirty="0"/>
              <a:t> increases in lagging direction. </a:t>
            </a:r>
            <a:endParaRPr lang="en-US" dirty="0"/>
          </a:p>
          <a:p>
            <a:endParaRPr lang="en-US" dirty="0"/>
          </a:p>
        </p:txBody>
      </p:sp>
      <p:sp>
        <p:nvSpPr>
          <p:cNvPr id="2" name="Title 1"/>
          <p:cNvSpPr>
            <a:spLocks noGrp="1"/>
          </p:cNvSpPr>
          <p:nvPr>
            <p:ph type="title"/>
          </p:nvPr>
        </p:nvSpPr>
        <p:spPr/>
        <p:txBody>
          <a:bodyPr/>
          <a:lstStyle/>
          <a:p>
            <a:r>
              <a:rPr lang="en-GB" b="1" dirty="0">
                <a:solidFill>
                  <a:srgbClr val="FF0000"/>
                </a:solidFill>
              </a:rPr>
              <a:t>Torque Angle…cont’d.</a:t>
            </a:r>
            <a:endParaRPr lang="en-US" dirty="0"/>
          </a:p>
        </p:txBody>
      </p:sp>
    </p:spTree>
    <p:extLst>
      <p:ext uri="{BB962C8B-B14F-4D97-AF65-F5344CB8AC3E}">
        <p14:creationId xmlns:p14="http://schemas.microsoft.com/office/powerpoint/2010/main" val="456827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r>
              <a:rPr lang="en-GB" i="1" dirty="0"/>
              <a:t>		 </a:t>
            </a:r>
            <a:endParaRPr lang="en-US" dirty="0"/>
          </a:p>
        </p:txBody>
      </p:sp>
      <p:sp>
        <p:nvSpPr>
          <p:cNvPr id="2" name="Title 1"/>
          <p:cNvSpPr>
            <a:spLocks noGrp="1"/>
          </p:cNvSpPr>
          <p:nvPr>
            <p:ph type="title"/>
          </p:nvPr>
        </p:nvSpPr>
        <p:spPr/>
        <p:txBody>
          <a:bodyPr>
            <a:normAutofit fontScale="90000"/>
          </a:bodyPr>
          <a:lstStyle/>
          <a:p>
            <a:pPr algn="ctr"/>
            <a:r>
              <a:rPr lang="en-US" b="1" dirty="0"/>
              <a:t/>
            </a:r>
            <a:br>
              <a:rPr lang="en-US" b="1" dirty="0"/>
            </a:br>
            <a:r>
              <a:rPr lang="en-US" b="1" dirty="0">
                <a:solidFill>
                  <a:srgbClr val="FF0000"/>
                </a:solidFill>
              </a:rPr>
              <a:t>Rotating Magnetic Fields of Synchronous Generators</a:t>
            </a:r>
            <a:br>
              <a:rPr lang="en-US" b="1" dirty="0">
                <a:solidFill>
                  <a:srgbClr val="FF0000"/>
                </a:solidFill>
              </a:rPr>
            </a:br>
            <a:endParaRPr lang="en-US" dirty="0">
              <a:solidFill>
                <a:srgbClr val="FF000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626659"/>
            <a:ext cx="11506200" cy="118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868663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Electrical utility companies usually charge industries for operating at low power factors below a specified level, say, 0.9.</a:t>
            </a:r>
          </a:p>
          <a:p>
            <a:r>
              <a:rPr lang="en-GB" dirty="0"/>
              <a:t>Utility companies attempt to correct the power factor of their systems.</a:t>
            </a:r>
          </a:p>
          <a:p>
            <a:r>
              <a:rPr lang="en-GB" dirty="0"/>
              <a:t>2 methods can be used:</a:t>
            </a:r>
          </a:p>
          <a:p>
            <a:pPr marL="571500" indent="-571500">
              <a:buFont typeface="+mj-lt"/>
              <a:buAutoNum type="romanLcPeriod"/>
            </a:pPr>
            <a:r>
              <a:rPr lang="en-GB" dirty="0"/>
              <a:t>Power-factor corrective capacitors</a:t>
            </a:r>
            <a:endParaRPr lang="en-US" dirty="0"/>
          </a:p>
          <a:p>
            <a:pPr marL="571500" lvl="0" indent="-571500">
              <a:buFont typeface="+mj-lt"/>
              <a:buAutoNum type="romanLcPeriod"/>
            </a:pPr>
            <a:r>
              <a:rPr lang="en-GB" dirty="0"/>
              <a:t>Three-phase synchronous motors</a:t>
            </a:r>
            <a:endParaRPr lang="en-US" dirty="0"/>
          </a:p>
          <a:p>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Operating Characteristics of Synchronous Motors</a:t>
            </a:r>
            <a:endParaRPr lang="en-US" b="1" dirty="0">
              <a:solidFill>
                <a:srgbClr val="FF0000"/>
              </a:solidFill>
            </a:endParaRPr>
          </a:p>
        </p:txBody>
      </p:sp>
    </p:spTree>
    <p:extLst>
      <p:ext uri="{BB962C8B-B14F-4D97-AF65-F5344CB8AC3E}">
        <p14:creationId xmlns:p14="http://schemas.microsoft.com/office/powerpoint/2010/main" val="495830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552" y="990600"/>
            <a:ext cx="8229600" cy="5638800"/>
          </a:xfrm>
        </p:spPr>
        <p:txBody>
          <a:bodyPr>
            <a:normAutofit fontScale="92500" lnSpcReduction="10000"/>
          </a:bodyPr>
          <a:lstStyle/>
          <a:p>
            <a:endParaRPr lang="en-US" dirty="0"/>
          </a:p>
          <a:p>
            <a:endParaRPr lang="en-US" dirty="0"/>
          </a:p>
          <a:p>
            <a:endParaRPr lang="en-US" dirty="0"/>
          </a:p>
          <a:p>
            <a:endParaRPr lang="en-GB" dirty="0"/>
          </a:p>
          <a:p>
            <a:endParaRPr lang="en-GB" dirty="0"/>
          </a:p>
          <a:p>
            <a:r>
              <a:rPr lang="en-GB" sz="2900" dirty="0"/>
              <a:t>Three operational conditions may exist, depending on the amount of excitation applied to the rotor:</a:t>
            </a:r>
          </a:p>
          <a:p>
            <a:pPr marL="571500" indent="-571500">
              <a:buFont typeface="+mj-lt"/>
              <a:buAutoNum type="romanLcPeriod"/>
            </a:pPr>
            <a:r>
              <a:rPr lang="en-GB" sz="2900" dirty="0"/>
              <a:t>Under-excitation – operation at lagging power factor (inductive effect)</a:t>
            </a:r>
            <a:endParaRPr lang="en-US" sz="2900" dirty="0"/>
          </a:p>
          <a:p>
            <a:pPr marL="571500" lvl="0" indent="-571500">
              <a:buFont typeface="+mj-lt"/>
              <a:buAutoNum type="romanLcPeriod"/>
            </a:pPr>
            <a:r>
              <a:rPr lang="en-GB" sz="2900" dirty="0"/>
              <a:t>Normal excitation – operation at unity power factor (resistive effect)</a:t>
            </a:r>
            <a:endParaRPr lang="en-US" sz="2900" dirty="0"/>
          </a:p>
          <a:p>
            <a:pPr marL="571500" lvl="0" indent="-571500">
              <a:buFont typeface="+mj-lt"/>
              <a:buAutoNum type="romanLcPeriod"/>
            </a:pPr>
            <a:r>
              <a:rPr lang="en-GB" sz="2900" dirty="0"/>
              <a:t>Over-excitation – operation at leading power factor (capacitive effect)  </a:t>
            </a:r>
            <a:endParaRPr lang="en-US" sz="2900" dirty="0"/>
          </a:p>
          <a:p>
            <a:pPr marL="0" indent="0">
              <a:buNone/>
            </a:pPr>
            <a:endParaRPr lang="en-US" dirty="0"/>
          </a:p>
        </p:txBody>
      </p:sp>
      <p:sp>
        <p:nvSpPr>
          <p:cNvPr id="2" name="Title 1"/>
          <p:cNvSpPr>
            <a:spLocks noGrp="1"/>
          </p:cNvSpPr>
          <p:nvPr>
            <p:ph type="title"/>
          </p:nvPr>
        </p:nvSpPr>
        <p:spPr>
          <a:xfrm>
            <a:off x="457200" y="1752600"/>
            <a:ext cx="8229600" cy="990600"/>
          </a:xfrm>
        </p:spPr>
        <p:txBody>
          <a:bodyPr>
            <a:normAutofit fontScale="90000"/>
          </a:bodyPr>
          <a:lstStyle/>
          <a:p>
            <a:r>
              <a:rPr lang="en-GB" sz="3800" b="1" i="1" dirty="0">
                <a:solidFill>
                  <a:srgbClr val="FF0000"/>
                </a:solidFill>
              </a:rPr>
              <a:t>V-Curves</a:t>
            </a:r>
            <a:r>
              <a:rPr lang="en-GB" sz="3800" b="1" dirty="0">
                <a:solidFill>
                  <a:srgbClr val="FF0000"/>
                </a:solidFill>
              </a:rPr>
              <a:t> or </a:t>
            </a:r>
            <a:r>
              <a:rPr lang="en-GB" sz="3800" b="1" i="1" dirty="0">
                <a:solidFill>
                  <a:srgbClr val="FF0000"/>
                </a:solidFill>
              </a:rPr>
              <a:t>Compounding Curves</a:t>
            </a:r>
            <a:r>
              <a:rPr lang="en-GB" sz="3800" b="1" dirty="0">
                <a:solidFill>
                  <a:srgbClr val="FF0000"/>
                </a:solidFill>
              </a:rPr>
              <a:t> of the Synchronous Motor (Effect of Rotor Field Excitation on Armature Current and Power Factor </a:t>
            </a:r>
            <a:r>
              <a:rPr lang="en-GB" sz="3800" b="1" i="1" dirty="0">
                <a:solidFill>
                  <a:srgbClr val="FF0000"/>
                </a:solidFill>
              </a:rPr>
              <a:t>for Constant Mechanical Load </a:t>
            </a:r>
            <a:r>
              <a:rPr lang="en-GB" sz="3800" b="1" dirty="0">
                <a:solidFill>
                  <a:srgbClr val="FF0000"/>
                </a:solidFill>
              </a:rPr>
              <a:t>)</a:t>
            </a:r>
            <a:r>
              <a:rPr lang="en-US" b="1" dirty="0"/>
              <a:t/>
            </a:r>
            <a:br>
              <a:rPr lang="en-US" b="1" dirty="0"/>
            </a:br>
            <a:r>
              <a:rPr lang="en-GB" dirty="0"/>
              <a:t> </a:t>
            </a:r>
            <a:r>
              <a:rPr lang="en-US" dirty="0"/>
              <a:t/>
            </a:r>
            <a:br>
              <a:rPr lang="en-US" dirty="0"/>
            </a:br>
            <a:endParaRPr lang="en-US" dirty="0"/>
          </a:p>
        </p:txBody>
      </p:sp>
    </p:spTree>
    <p:extLst>
      <p:ext uri="{BB962C8B-B14F-4D97-AF65-F5344CB8AC3E}">
        <p14:creationId xmlns:p14="http://schemas.microsoft.com/office/powerpoint/2010/main" val="13428946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1152" y="1219200"/>
            <a:ext cx="8229600" cy="4525963"/>
          </a:xfrm>
        </p:spPr>
        <p:txBody>
          <a:bodyPr/>
          <a:lstStyle/>
          <a:p>
            <a:r>
              <a:rPr lang="en-GB" dirty="0"/>
              <a:t>Since the speed is constant, the induced voltage </a:t>
            </a:r>
            <a:r>
              <a:rPr lang="en-GB" i="1" dirty="0">
                <a:solidFill>
                  <a:srgbClr val="FF0000"/>
                </a:solidFill>
              </a:rPr>
              <a:t>decreases</a:t>
            </a:r>
            <a:r>
              <a:rPr lang="en-GB" dirty="0"/>
              <a:t>. </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
            <a:ext cx="14020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1" y="2133600"/>
            <a:ext cx="8534400" cy="396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6024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676400"/>
            <a:ext cx="8229600" cy="4525963"/>
          </a:xfrm>
        </p:spPr>
        <p:txBody>
          <a:bodyPr/>
          <a:lstStyle/>
          <a:p>
            <a:endParaRPr lang="en-GB" dirty="0"/>
          </a:p>
          <a:p>
            <a:endParaRPr lang="en-GB" dirty="0"/>
          </a:p>
          <a:p>
            <a:r>
              <a:rPr lang="en-GB" dirty="0"/>
              <a:t>For a given load at unity power factor, the resultant voltage and therefore the stator current are minima.</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85" y="457200"/>
            <a:ext cx="15163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5415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342" y="1600200"/>
            <a:ext cx="8229600" cy="4525963"/>
          </a:xfrm>
        </p:spPr>
        <p:txBody>
          <a:bodyPr>
            <a:normAutofit/>
          </a:bodyPr>
          <a:lstStyle/>
          <a:p>
            <a:r>
              <a:rPr lang="en-GB" dirty="0"/>
              <a:t>If the field excitation is still further increased, the induced voltage is increased, the current increases and </a:t>
            </a:r>
            <a:r>
              <a:rPr lang="en-GB" b="1" i="1" dirty="0"/>
              <a:t>leads</a:t>
            </a:r>
            <a:r>
              <a:rPr lang="en-GB" dirty="0"/>
              <a:t> the applied voltage.</a:t>
            </a:r>
          </a:p>
          <a:p>
            <a:endParaRPr lang="en-GB" dirty="0"/>
          </a:p>
          <a:p>
            <a:r>
              <a:rPr lang="en-GB" dirty="0"/>
              <a:t>Hence for a given load, the power factor is governed by the dc field excitation. A weak field excitation produces a lagging current and a strong field produces a leading current. </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15240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7672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14700" y="1295400"/>
            <a:ext cx="871459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solidFill>
                  <a:srgbClr val="FF0000"/>
                </a:solidFill>
              </a:rPr>
              <a:t>Characteristic curves</a:t>
            </a:r>
          </a:p>
        </p:txBody>
      </p:sp>
    </p:spTree>
    <p:extLst>
      <p:ext uri="{BB962C8B-B14F-4D97-AF65-F5344CB8AC3E}">
        <p14:creationId xmlns:p14="http://schemas.microsoft.com/office/powerpoint/2010/main" val="14455846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a:t>Note the variation of stator current drawn by the synchronous motor as rotor dc excitation current varies</a:t>
            </a:r>
          </a:p>
          <a:p>
            <a:pPr lvl="0"/>
            <a:r>
              <a:rPr lang="en-US" dirty="0"/>
              <a:t>The situations shown on the graph of Fig 33 (a) above indicate no-load, half-load and full-load conditions with power factors equal to unity, 0.8 leading and 0.8 lagging.</a:t>
            </a:r>
          </a:p>
          <a:p>
            <a:pPr lvl="0"/>
            <a:r>
              <a:rPr lang="en-US" dirty="0"/>
              <a:t> The graph of Fig 33 (b) shows variation of power factor with changes in rotor dc excitation under three different load conditions (no-load, half-load and full-load).</a:t>
            </a:r>
          </a:p>
        </p:txBody>
      </p:sp>
      <p:sp>
        <p:nvSpPr>
          <p:cNvPr id="2" name="Title 1"/>
          <p:cNvSpPr>
            <a:spLocks noGrp="1"/>
          </p:cNvSpPr>
          <p:nvPr>
            <p:ph type="title"/>
          </p:nvPr>
        </p:nvSpPr>
        <p:spPr>
          <a:xfrm>
            <a:off x="533400" y="304800"/>
            <a:ext cx="8229600" cy="1143000"/>
          </a:xfrm>
        </p:spPr>
        <p:txBody>
          <a:bodyPr>
            <a:normAutofit fontScale="90000"/>
          </a:bodyPr>
          <a:lstStyle/>
          <a:p>
            <a:r>
              <a:rPr lang="en-US" b="1" dirty="0">
                <a:solidFill>
                  <a:srgbClr val="FF0000"/>
                </a:solidFill>
              </a:rPr>
              <a:t>Observations about V-curves of Synchronous Motor</a:t>
            </a:r>
            <a:r>
              <a:rPr lang="en-US" dirty="0"/>
              <a:t/>
            </a:r>
            <a:br>
              <a:rPr lang="en-US" dirty="0"/>
            </a:br>
            <a:endParaRPr lang="en-US" dirty="0"/>
          </a:p>
        </p:txBody>
      </p:sp>
    </p:spTree>
    <p:extLst>
      <p:ext uri="{BB962C8B-B14F-4D97-AF65-F5344CB8AC3E}">
        <p14:creationId xmlns:p14="http://schemas.microsoft.com/office/powerpoint/2010/main" val="6178845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715000"/>
          </a:xfrm>
        </p:spPr>
        <p:txBody>
          <a:bodyPr>
            <a:normAutofit lnSpcReduction="10000"/>
          </a:bodyPr>
          <a:lstStyle/>
          <a:p>
            <a:r>
              <a:rPr lang="en-US" dirty="0" smtClean="0"/>
              <a:t>Observe </a:t>
            </a:r>
            <a:r>
              <a:rPr lang="en-US" dirty="0"/>
              <a:t>that for a given load or output power, the stator current is minimum when the power factor equals unity. </a:t>
            </a:r>
          </a:p>
          <a:p>
            <a:pPr lvl="0"/>
            <a:r>
              <a:rPr lang="en-US" dirty="0"/>
              <a:t>The dashed lines are loci of constant power factor (0.8 leading, unity and 0.8 lagging). </a:t>
            </a:r>
          </a:p>
          <a:p>
            <a:pPr lvl="0"/>
            <a:r>
              <a:rPr lang="en-US" dirty="0"/>
              <a:t>Points to the right of the unity power factor compounding curve correspond to over-excitation and leading current input</a:t>
            </a:r>
          </a:p>
          <a:p>
            <a:pPr lvl="0"/>
            <a:r>
              <a:rPr lang="en-US" dirty="0"/>
              <a:t>Points to the left of the unity power factor compounding curve correspond to under-excitation and lagging current input</a:t>
            </a:r>
          </a:p>
          <a:p>
            <a:r>
              <a:rPr lang="en-GB" dirty="0"/>
              <a:t>The synchronous motor compounding curves, as in Fig 33 (a) above, are very similar to the generator compounding curve.</a:t>
            </a:r>
            <a:endParaRPr lang="en-US" dirty="0"/>
          </a:p>
        </p:txBody>
      </p:sp>
      <p:sp>
        <p:nvSpPr>
          <p:cNvPr id="4" name="Title 3"/>
          <p:cNvSpPr>
            <a:spLocks noGrp="1"/>
          </p:cNvSpPr>
          <p:nvPr>
            <p:ph type="title"/>
          </p:nvPr>
        </p:nvSpPr>
        <p:spPr>
          <a:xfrm>
            <a:off x="461749" y="0"/>
            <a:ext cx="8229600" cy="1143000"/>
          </a:xfrm>
        </p:spPr>
        <p:txBody>
          <a:bodyPr/>
          <a:lstStyle/>
          <a:p>
            <a:r>
              <a:rPr lang="en-US" dirty="0">
                <a:solidFill>
                  <a:srgbClr val="FF0000"/>
                </a:solidFill>
              </a:rPr>
              <a:t>O</a:t>
            </a:r>
            <a:r>
              <a:rPr lang="en-US" dirty="0" smtClean="0">
                <a:solidFill>
                  <a:srgbClr val="FF0000"/>
                </a:solidFill>
              </a:rPr>
              <a:t>bservations…cont’d</a:t>
            </a:r>
            <a:r>
              <a:rPr lang="en-US" dirty="0">
                <a:solidFill>
                  <a:srgbClr val="FF0000"/>
                </a:solidFill>
              </a:rPr>
              <a:t>.</a:t>
            </a:r>
          </a:p>
        </p:txBody>
      </p:sp>
    </p:spTree>
    <p:extLst>
      <p:ext uri="{BB962C8B-B14F-4D97-AF65-F5344CB8AC3E}">
        <p14:creationId xmlns:p14="http://schemas.microsoft.com/office/powerpoint/2010/main" val="346138502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73076" y="1752600"/>
            <a:ext cx="879784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0"/>
            <a:ext cx="8229600" cy="1143000"/>
          </a:xfrm>
        </p:spPr>
        <p:txBody>
          <a:bodyPr>
            <a:normAutofit fontScale="90000"/>
          </a:bodyPr>
          <a:lstStyle/>
          <a:p>
            <a:r>
              <a:rPr lang="en-GB" b="1" dirty="0">
                <a:solidFill>
                  <a:srgbClr val="FF0000"/>
                </a:solidFill>
              </a:rPr>
              <a:t>Circuit and Phasor Diagram for Over-Excitation and Leading Pf</a:t>
            </a:r>
            <a:r>
              <a:rPr lang="en-US" b="1" dirty="0">
                <a:solidFill>
                  <a:srgbClr val="FF0000"/>
                </a:solidFill>
              </a:rPr>
              <a:t/>
            </a:r>
            <a:br>
              <a:rPr lang="en-US" b="1" dirty="0">
                <a:solidFill>
                  <a:srgbClr val="FF0000"/>
                </a:solidFill>
              </a:rPr>
            </a:br>
            <a:r>
              <a:rPr lang="en-GB" dirty="0"/>
              <a:t> </a:t>
            </a:r>
            <a:r>
              <a:rPr lang="en-US" dirty="0"/>
              <a:t/>
            </a:r>
            <a:br>
              <a:rPr lang="en-US" dirty="0"/>
            </a:br>
            <a:endParaRPr lang="en-US" dirty="0"/>
          </a:p>
        </p:txBody>
      </p:sp>
    </p:spTree>
    <p:extLst>
      <p:ext uri="{BB962C8B-B14F-4D97-AF65-F5344CB8AC3E}">
        <p14:creationId xmlns:p14="http://schemas.microsoft.com/office/powerpoint/2010/main" val="23654986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838200" y="1600200"/>
            <a:ext cx="11887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457200"/>
            <a:ext cx="8229600" cy="1143000"/>
          </a:xfrm>
        </p:spPr>
        <p:txBody>
          <a:bodyPr>
            <a:normAutofit fontScale="90000"/>
          </a:bodyPr>
          <a:lstStyle/>
          <a:p>
            <a:r>
              <a:rPr lang="en-GB" b="1" dirty="0">
                <a:solidFill>
                  <a:srgbClr val="FF0000"/>
                </a:solidFill>
              </a:rPr>
              <a:t>Generated emf per Phase in Synchronous Motor</a:t>
            </a:r>
            <a:r>
              <a:rPr lang="en-US" b="1" dirty="0">
                <a:solidFill>
                  <a:srgbClr val="FF0000"/>
                </a:solidFill>
              </a:rPr>
              <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11900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The effect of the armature flux is to distort the main flux distribution in the air gap due to the field flux. This effect is known as </a:t>
            </a:r>
            <a:r>
              <a:rPr lang="en-GB" b="1" dirty="0"/>
              <a:t>armature reaction</a:t>
            </a:r>
            <a:r>
              <a:rPr lang="en-GB" dirty="0"/>
              <a:t>.</a:t>
            </a:r>
          </a:p>
          <a:p>
            <a:endParaRPr lang="en-GB" dirty="0"/>
          </a:p>
          <a:p>
            <a:r>
              <a:rPr lang="en-GB" b="1" dirty="0"/>
              <a:t>Counteracting Armature Reaction </a:t>
            </a:r>
          </a:p>
          <a:p>
            <a:pPr marL="0" indent="0">
              <a:buNone/>
            </a:pPr>
            <a:r>
              <a:rPr lang="en-GB" dirty="0"/>
              <a:t>-Increasing the reluctance of the cross-flux path </a:t>
            </a:r>
          </a:p>
          <a:p>
            <a:pPr marL="0" indent="0">
              <a:buNone/>
            </a:pPr>
            <a:r>
              <a:rPr lang="en-GB" dirty="0"/>
              <a:t>-compensating or pole-face winding.</a:t>
            </a:r>
            <a:endParaRPr lang="en-US" dirty="0"/>
          </a:p>
        </p:txBody>
      </p:sp>
      <p:sp>
        <p:nvSpPr>
          <p:cNvPr id="2" name="Title 1"/>
          <p:cNvSpPr>
            <a:spLocks noGrp="1"/>
          </p:cNvSpPr>
          <p:nvPr>
            <p:ph type="title"/>
          </p:nvPr>
        </p:nvSpPr>
        <p:spPr>
          <a:xfrm>
            <a:off x="429491" y="260783"/>
            <a:ext cx="8229600" cy="1143000"/>
          </a:xfrm>
        </p:spPr>
        <p:txBody>
          <a:bodyPr>
            <a:normAutofit fontScale="90000"/>
          </a:bodyPr>
          <a:lstStyle/>
          <a:p>
            <a:r>
              <a:rPr lang="en-US" b="1" dirty="0">
                <a:solidFill>
                  <a:srgbClr val="FF0000"/>
                </a:solidFill>
              </a:rPr>
              <a:t>Distorting Effect of Armature Reaction Flux</a:t>
            </a:r>
          </a:p>
        </p:txBody>
      </p:sp>
    </p:spTree>
    <p:extLst>
      <p:ext uri="{BB962C8B-B14F-4D97-AF65-F5344CB8AC3E}">
        <p14:creationId xmlns:p14="http://schemas.microsoft.com/office/powerpoint/2010/main" val="35829296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76200" y="3200400"/>
            <a:ext cx="13258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GB" b="1" dirty="0">
                <a:solidFill>
                  <a:srgbClr val="FF0000"/>
                </a:solidFill>
              </a:rPr>
              <a:t>Mechanical Power per Phase Developed By Synchronous Motor</a:t>
            </a:r>
            <a:endParaRPr lang="en-US" b="1" dirty="0">
              <a:solidFill>
                <a:srgbClr val="FF0000"/>
              </a:solidFill>
            </a:endParaRPr>
          </a:p>
        </p:txBody>
      </p:sp>
    </p:spTree>
    <p:extLst>
      <p:ext uri="{BB962C8B-B14F-4D97-AF65-F5344CB8AC3E}">
        <p14:creationId xmlns:p14="http://schemas.microsoft.com/office/powerpoint/2010/main" val="258876497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9" name="Picture 1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52400" y="1752600"/>
            <a:ext cx="12649200"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GB" b="1" dirty="0">
                <a:solidFill>
                  <a:srgbClr val="FF0000"/>
                </a:solidFill>
              </a:rPr>
              <a:t>Maximum Mechanical Power Developed in Synchronous Motor</a:t>
            </a:r>
            <a:endParaRPr lang="en-US" dirty="0">
              <a:solidFill>
                <a:srgbClr val="FF0000"/>
              </a:solidFill>
            </a:endParaRPr>
          </a:p>
        </p:txBody>
      </p:sp>
    </p:spTree>
    <p:extLst>
      <p:ext uri="{BB962C8B-B14F-4D97-AF65-F5344CB8AC3E}">
        <p14:creationId xmlns:p14="http://schemas.microsoft.com/office/powerpoint/2010/main" val="133581312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0" y="1295400"/>
            <a:ext cx="911352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48136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603147" y="1417638"/>
            <a:ext cx="9727813"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FF0000"/>
                </a:solidFill>
              </a:rPr>
              <a:t>Mechanical torque</a:t>
            </a:r>
          </a:p>
        </p:txBody>
      </p:sp>
    </p:spTree>
    <p:extLst>
      <p:ext uri="{BB962C8B-B14F-4D97-AF65-F5344CB8AC3E}">
        <p14:creationId xmlns:p14="http://schemas.microsoft.com/office/powerpoint/2010/main" val="2633019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77781" y="1295400"/>
            <a:ext cx="9059395" cy="502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a:bodyPr>
          <a:lstStyle/>
          <a:p>
            <a:r>
              <a:rPr lang="en-US" dirty="0">
                <a:solidFill>
                  <a:srgbClr val="FF0000"/>
                </a:solidFill>
              </a:rPr>
              <a:t>Mechanical power…cont’d.</a:t>
            </a:r>
          </a:p>
        </p:txBody>
      </p:sp>
    </p:spTree>
    <p:extLst>
      <p:ext uri="{BB962C8B-B14F-4D97-AF65-F5344CB8AC3E}">
        <p14:creationId xmlns:p14="http://schemas.microsoft.com/office/powerpoint/2010/main" val="5867570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52400" y="1295400"/>
            <a:ext cx="9144001" cy="527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8229600" cy="1143000"/>
          </a:xfrm>
        </p:spPr>
        <p:txBody>
          <a:bodyPr>
            <a:normAutofit fontScale="90000"/>
          </a:bodyPr>
          <a:lstStyle/>
          <a:p>
            <a:r>
              <a:rPr lang="en-GB" dirty="0"/>
              <a:t> </a:t>
            </a:r>
            <a:r>
              <a:rPr lang="en-US" dirty="0"/>
              <a:t/>
            </a:r>
            <a:br>
              <a:rPr lang="en-US" dirty="0"/>
            </a:br>
            <a:r>
              <a:rPr lang="en-GB" b="1" dirty="0">
                <a:solidFill>
                  <a:srgbClr val="FF0000"/>
                </a:solidFill>
              </a:rPr>
              <a:t>Maximum Power from Synchronous Motor</a:t>
            </a:r>
            <a:endParaRPr lang="en-US" dirty="0">
              <a:solidFill>
                <a:srgbClr val="FF0000"/>
              </a:solidFill>
            </a:endParaRPr>
          </a:p>
        </p:txBody>
      </p:sp>
    </p:spTree>
    <p:extLst>
      <p:ext uri="{BB962C8B-B14F-4D97-AF65-F5344CB8AC3E}">
        <p14:creationId xmlns:p14="http://schemas.microsoft.com/office/powerpoint/2010/main" val="1313370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57200" y="1536846"/>
            <a:ext cx="8802668" cy="402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33400"/>
            <a:ext cx="8229600" cy="1143000"/>
          </a:xfrm>
        </p:spPr>
        <p:txBody>
          <a:bodyPr>
            <a:normAutofit fontScale="90000"/>
          </a:bodyPr>
          <a:lstStyle/>
          <a:p>
            <a:r>
              <a:rPr lang="en-GB" b="1" dirty="0">
                <a:solidFill>
                  <a:srgbClr val="FF0000"/>
                </a:solidFill>
              </a:rPr>
              <a:t>Circuit and Phasor Diagram for </a:t>
            </a:r>
            <a:r>
              <a:rPr lang="en-GB" b="1" i="1" dirty="0">
                <a:solidFill>
                  <a:srgbClr val="FF0000"/>
                </a:solidFill>
              </a:rPr>
              <a:t>Normal Excitation</a:t>
            </a:r>
            <a:r>
              <a:rPr lang="en-GB" b="1" dirty="0">
                <a:solidFill>
                  <a:srgbClr val="FF0000"/>
                </a:solidFill>
              </a:rPr>
              <a:t> and </a:t>
            </a:r>
            <a:r>
              <a:rPr lang="en-GB" b="1" i="1" dirty="0">
                <a:solidFill>
                  <a:srgbClr val="FF0000"/>
                </a:solidFill>
              </a:rPr>
              <a:t>Unity </a:t>
            </a:r>
            <a:r>
              <a:rPr lang="en-GB" b="1" i="1" dirty="0" err="1">
                <a:solidFill>
                  <a:srgbClr val="FF0000"/>
                </a:solidFill>
              </a:rPr>
              <a:t>pf</a:t>
            </a:r>
            <a:r>
              <a:rPr lang="en-GB" b="1" dirty="0">
                <a:solidFill>
                  <a:srgbClr val="FF0000"/>
                </a:solidFill>
              </a:rPr>
              <a:t> in Synchronous Motor</a:t>
            </a:r>
            <a:r>
              <a:rPr lang="en-US" b="1" dirty="0">
                <a:solidFill>
                  <a:srgbClr val="FF0000"/>
                </a:solidFill>
              </a:rPr>
              <a:t/>
            </a:r>
            <a:br>
              <a:rPr lang="en-US" b="1" dirty="0">
                <a:solidFill>
                  <a:srgbClr val="FF0000"/>
                </a:solidFill>
              </a:rPr>
            </a:br>
            <a:endParaRPr lang="en-US" dirty="0">
              <a:solidFill>
                <a:srgbClr val="FF0000"/>
              </a:solidFill>
            </a:endParaRPr>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5562600"/>
            <a:ext cx="982980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355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Example 15</a:t>
            </a:r>
          </a:p>
          <a:p>
            <a:endParaRPr lang="en-US" dirty="0"/>
          </a:p>
          <a:p>
            <a:r>
              <a:rPr lang="en-US" dirty="0" smtClean="0"/>
              <a:t>Example 16</a:t>
            </a:r>
          </a:p>
          <a:p>
            <a:endParaRPr lang="en-US" dirty="0"/>
          </a:p>
          <a:p>
            <a:r>
              <a:rPr lang="en-US" dirty="0" smtClean="0"/>
              <a:t>Example 17</a:t>
            </a:r>
          </a:p>
          <a:p>
            <a:endParaRPr lang="en-US" dirty="0"/>
          </a:p>
          <a:p>
            <a:r>
              <a:rPr lang="en-US" dirty="0" smtClean="0"/>
              <a:t>Example 18</a:t>
            </a:r>
          </a:p>
          <a:p>
            <a:endParaRPr lang="en-US" dirty="0"/>
          </a:p>
          <a:p>
            <a:r>
              <a:rPr lang="en-US" dirty="0" smtClean="0"/>
              <a:t>Example 19</a:t>
            </a:r>
            <a:endParaRPr lang="en-US" dirty="0"/>
          </a:p>
          <a:p>
            <a:endParaRPr lang="en-US" dirty="0"/>
          </a:p>
          <a:p>
            <a:pPr marL="0" indent="0">
              <a:buNone/>
            </a:pPr>
            <a:endParaRPr lang="en-GB" dirty="0"/>
          </a:p>
          <a:p>
            <a:pPr marL="0" indent="0">
              <a:buNone/>
            </a:pPr>
            <a:endParaRPr lang="en-US" dirty="0"/>
          </a:p>
        </p:txBody>
      </p:sp>
      <p:sp>
        <p:nvSpPr>
          <p:cNvPr id="2" name="Title 1"/>
          <p:cNvSpPr>
            <a:spLocks noGrp="1"/>
          </p:cNvSpPr>
          <p:nvPr>
            <p:ph type="title"/>
          </p:nvPr>
        </p:nvSpPr>
        <p:spPr/>
        <p:txBody>
          <a:bodyPr>
            <a:normAutofit/>
          </a:bodyPr>
          <a:lstStyle/>
          <a:p>
            <a:r>
              <a:rPr lang="en-US" dirty="0" smtClean="0">
                <a:solidFill>
                  <a:srgbClr val="FF0000"/>
                </a:solidFill>
              </a:rPr>
              <a:t>Examples</a:t>
            </a:r>
            <a:endParaRPr lang="en-US" dirty="0">
              <a:solidFill>
                <a:srgbClr val="FF0000"/>
              </a:solidFill>
            </a:endParaRPr>
          </a:p>
        </p:txBody>
      </p:sp>
    </p:spTree>
    <p:extLst>
      <p:ext uri="{BB962C8B-B14F-4D97-AF65-F5344CB8AC3E}">
        <p14:creationId xmlns:p14="http://schemas.microsoft.com/office/powerpoint/2010/main" val="316122837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Example 20</a:t>
            </a:r>
            <a:endParaRPr lang="en-US" dirty="0"/>
          </a:p>
          <a:p>
            <a:pPr marL="0" indent="0">
              <a:buNone/>
            </a:pPr>
            <a:r>
              <a:rPr lang="en-GB" dirty="0" smtClean="0"/>
              <a:t>An </a:t>
            </a:r>
            <a:r>
              <a:rPr lang="en-GB" dirty="0"/>
              <a:t>industrial plant has a load of 1500 kVA at an average pf of 0.6 lagging neglecting all output losses. Calculate the required kVA rating of the synchronous condenser which when connected to the plant will improve the pf of the plant to unity pf. Find also the total load in kW.</a:t>
            </a:r>
          </a:p>
          <a:p>
            <a:pPr marL="0" indent="0">
              <a:buNone/>
            </a:pPr>
            <a:endParaRPr lang="en-GB" dirty="0" smtClean="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spTree>
    <p:extLst>
      <p:ext uri="{BB962C8B-B14F-4D97-AF65-F5344CB8AC3E}">
        <p14:creationId xmlns:p14="http://schemas.microsoft.com/office/powerpoint/2010/main" val="8612521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Solution Ex.20</a:t>
            </a:r>
            <a:endParaRPr lang="en-US" dirty="0"/>
          </a:p>
          <a:p>
            <a:pPr marL="0" indent="0">
              <a:buNone/>
            </a:pPr>
            <a:endParaRPr lang="en-GB" dirty="0" smtClean="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18" y="2362200"/>
            <a:ext cx="3150363" cy="2971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128" y="2552700"/>
            <a:ext cx="5053523" cy="2781300"/>
          </a:xfrm>
          <a:prstGeom prst="rect">
            <a:avLst/>
          </a:prstGeom>
        </p:spPr>
      </p:pic>
    </p:spTree>
    <p:extLst>
      <p:ext uri="{BB962C8B-B14F-4D97-AF65-F5344CB8AC3E}">
        <p14:creationId xmlns:p14="http://schemas.microsoft.com/office/powerpoint/2010/main" val="2879627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r>
              <a:rPr lang="en-GB" dirty="0"/>
              <a:t>The leakage reactance arising from the armature reaction is called </a:t>
            </a:r>
            <a:r>
              <a:rPr lang="en-GB" b="1" dirty="0"/>
              <a:t>armature reaction reactance</a:t>
            </a:r>
            <a:r>
              <a:rPr lang="en-GB" dirty="0"/>
              <a:t>.</a:t>
            </a:r>
            <a:endParaRPr lang="en-US" dirty="0"/>
          </a:p>
        </p:txBody>
      </p:sp>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Armature Reaction Reactance </a:t>
            </a:r>
            <a:br>
              <a:rPr lang="en-GB" dirty="0">
                <a:solidFill>
                  <a:srgbClr val="FF0000"/>
                </a:solidFill>
              </a:rPr>
            </a:br>
            <a:endParaRPr lang="en-US" dirty="0"/>
          </a:p>
        </p:txBody>
      </p:sp>
    </p:spTree>
    <p:extLst>
      <p:ext uri="{BB962C8B-B14F-4D97-AF65-F5344CB8AC3E}">
        <p14:creationId xmlns:p14="http://schemas.microsoft.com/office/powerpoint/2010/main" val="154434217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Solution-Ex.20</a:t>
                </a:r>
              </a:p>
              <a:p>
                <a:endParaRPr lang="en-US" dirty="0"/>
              </a:p>
              <a:p>
                <a:pPr marL="514350" indent="-514350">
                  <a:buAutoNum type="alphaLcParenR"/>
                </a:pPr>
                <a:r>
                  <a:rPr lang="en-GB" dirty="0" smtClean="0"/>
                  <a:t>For an overall pf of unity, the synchronous condenser will have to counteract the reactive component of 1500 kVA which is </a:t>
                </a:r>
                <a14:m>
                  <m:oMath xmlns:m="http://schemas.openxmlformats.org/officeDocument/2006/math">
                    <m:r>
                      <a:rPr lang="en-GB" i="1">
                        <a:latin typeface="Cambria Math" panose="02040503050406030204" pitchFamily="18" charset="0"/>
                      </a:rPr>
                      <m:t>1500∗</m:t>
                    </m:r>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r>
                          <a:rPr lang="en-GB" i="1">
                            <a:latin typeface="Cambria Math" panose="02040503050406030204" pitchFamily="18" charset="0"/>
                          </a:rPr>
                          <m:t>53</m:t>
                        </m:r>
                        <m:r>
                          <a:rPr lang="en-GB" i="1">
                            <a:latin typeface="Cambria Math" panose="02040503050406030204" pitchFamily="18" charset="0"/>
                            <a:ea typeface="Cambria Math" panose="02040503050406030204" pitchFamily="18" charset="0"/>
                          </a:rPr>
                          <m:t>°=1500∗0.8=1200</m:t>
                        </m:r>
                      </m:e>
                    </m:func>
                  </m:oMath>
                </a14:m>
                <a:r>
                  <a:rPr lang="en-GB" dirty="0"/>
                  <a:t> kVA</a:t>
                </a:r>
                <a:endParaRPr lang="en-GB" dirty="0" smtClean="0"/>
              </a:p>
              <a:p>
                <a:pPr marL="514350" indent="-514350">
                  <a:buAutoNum type="alphaLcParenR"/>
                </a:pPr>
                <a:endParaRPr lang="en-GB" dirty="0"/>
              </a:p>
              <a:p>
                <a:pPr marL="514350" indent="-514350">
                  <a:buAutoNum type="alphaLcParenR"/>
                </a:pPr>
                <a:r>
                  <a:rPr lang="en-GB" dirty="0" smtClean="0"/>
                  <a:t> Total load </a:t>
                </a:r>
                <a14:m>
                  <m:oMath xmlns:m="http://schemas.openxmlformats.org/officeDocument/2006/math">
                    <m:r>
                      <a:rPr lang="en-GB" b="0" i="0" smtClean="0">
                        <a:latin typeface="Cambria Math" panose="02040503050406030204" pitchFamily="18" charset="0"/>
                      </a:rPr>
                      <m:t>=</m:t>
                    </m:r>
                    <m:r>
                      <a:rPr lang="en-GB" i="1">
                        <a:latin typeface="Cambria Math" panose="02040503050406030204" pitchFamily="18" charset="0"/>
                      </a:rPr>
                      <m:t>1500</m:t>
                    </m:r>
                    <m:r>
                      <a:rPr lang="en-GB" b="0" i="1" smtClean="0">
                        <a:latin typeface="Cambria Math" panose="02040503050406030204" pitchFamily="18" charset="0"/>
                      </a:rPr>
                      <m:t>∗0.6=900</m:t>
                    </m:r>
                  </m:oMath>
                </a14:m>
                <a:r>
                  <a:rPr lang="en-US" dirty="0" smtClean="0"/>
                  <a:t> kW</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11" t="-1348"/>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spTree>
    <p:extLst>
      <p:ext uri="{BB962C8B-B14F-4D97-AF65-F5344CB8AC3E}">
        <p14:creationId xmlns:p14="http://schemas.microsoft.com/office/powerpoint/2010/main" val="19625185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Example 21</a:t>
            </a:r>
            <a:endParaRPr lang="en-US" dirty="0"/>
          </a:p>
          <a:p>
            <a:pPr marL="0" indent="0">
              <a:buNone/>
            </a:pPr>
            <a:r>
              <a:rPr lang="en-GB" dirty="0"/>
              <a:t>It is desired to purchase a synchronous condenser to correct the 2400 kVA 0.67 lagging pf load in an industrial plant to 0.95 lagging. Neglecting losses, calculate a) the kVA input rating of the required synchronous condenser; b) the total kVA of the plant.</a:t>
            </a:r>
            <a:endParaRPr lang="en-GB" dirty="0" smtClean="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spTree>
    <p:extLst>
      <p:ext uri="{BB962C8B-B14F-4D97-AF65-F5344CB8AC3E}">
        <p14:creationId xmlns:p14="http://schemas.microsoft.com/office/powerpoint/2010/main" val="42843935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Solution Ex.21</a:t>
            </a:r>
            <a:endParaRPr lang="en-US" dirty="0"/>
          </a:p>
          <a:p>
            <a:pPr marL="0" indent="0">
              <a:buNone/>
            </a:pPr>
            <a:endParaRPr lang="en-GB" dirty="0" smtClean="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pic>
        <p:nvPicPr>
          <p:cNvPr id="5128" name="Picture 5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98144"/>
            <a:ext cx="3733800" cy="3216465"/>
          </a:xfrm>
          <a:prstGeom prst="rect">
            <a:avLst/>
          </a:prstGeom>
        </p:spPr>
      </p:pic>
      <p:pic>
        <p:nvPicPr>
          <p:cNvPr id="5130" name="Picture 5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2303145"/>
            <a:ext cx="4987736" cy="3011463"/>
          </a:xfrm>
          <a:prstGeom prst="rect">
            <a:avLst/>
          </a:prstGeom>
        </p:spPr>
      </p:pic>
    </p:spTree>
    <p:extLst>
      <p:ext uri="{BB962C8B-B14F-4D97-AF65-F5344CB8AC3E}">
        <p14:creationId xmlns:p14="http://schemas.microsoft.com/office/powerpoint/2010/main" val="250463391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6492"/>
            <a:ext cx="8229600" cy="4525963"/>
          </a:xfrm>
        </p:spPr>
        <p:txBody>
          <a:bodyPr/>
          <a:lstStyle/>
          <a:p>
            <a:r>
              <a:rPr lang="en-US" dirty="0" smtClean="0"/>
              <a:t>Solution Ex.21</a:t>
            </a:r>
            <a:endParaRPr lang="en-US" dirty="0"/>
          </a:p>
          <a:p>
            <a:pPr marL="0" indent="0">
              <a:buNone/>
            </a:pPr>
            <a:endParaRPr lang="en-GB" dirty="0" smtClean="0"/>
          </a:p>
          <a:p>
            <a:pPr marL="0" indent="0">
              <a:buNone/>
            </a:pPr>
            <a:endParaRPr lang="en-US" dirty="0" smtClean="0"/>
          </a:p>
          <a:p>
            <a:pPr marL="0" indent="0">
              <a:buNone/>
            </a:pPr>
            <a:endParaRPr lang="en-US" dirty="0"/>
          </a:p>
        </p:txBody>
      </p:sp>
      <p:sp>
        <p:nvSpPr>
          <p:cNvPr id="2" name="Title 1"/>
          <p:cNvSpPr>
            <a:spLocks noGrp="1"/>
          </p:cNvSpPr>
          <p:nvPr>
            <p:ph type="title"/>
          </p:nvPr>
        </p:nvSpPr>
        <p:spPr>
          <a:xfrm>
            <a:off x="457200" y="83492"/>
            <a:ext cx="8229600" cy="1143000"/>
          </a:xfrm>
        </p:spPr>
        <p:txBody>
          <a:bodyPr>
            <a:normAutofit fontScale="90000"/>
          </a:bodyPr>
          <a:lstStyle/>
          <a:p>
            <a:r>
              <a:rPr lang="en-US" dirty="0">
                <a:solidFill>
                  <a:srgbClr val="FF0000"/>
                </a:solidFill>
              </a:rPr>
              <a:t>Examples </a:t>
            </a:r>
            <a:r>
              <a:rPr lang="en-US" dirty="0" smtClean="0">
                <a:solidFill>
                  <a:srgbClr val="FF0000"/>
                </a:solidFill>
              </a:rPr>
              <a:t>on Synchronous Condensers</a:t>
            </a:r>
            <a:endParaRPr lang="en-US" dirty="0">
              <a:solidFill>
                <a:srgbClr val="FF0000"/>
              </a:solidFill>
            </a:endParaRPr>
          </a:p>
        </p:txBody>
      </p:sp>
      <p:sp>
        <p:nvSpPr>
          <p:cNvPr id="12" name="Rectangle 11"/>
          <p:cNvSpPr/>
          <p:nvPr/>
        </p:nvSpPr>
        <p:spPr>
          <a:xfrm>
            <a:off x="304800" y="1647358"/>
            <a:ext cx="8839200" cy="4247317"/>
          </a:xfrm>
          <a:prstGeom prst="rect">
            <a:avLst/>
          </a:prstGeom>
        </p:spPr>
        <p:txBody>
          <a:bodyPr wrap="square">
            <a:spAutoFit/>
          </a:bodyPr>
          <a:lstStyle/>
          <a:p>
            <a:r>
              <a:rPr lang="en-GB" dirty="0"/>
              <a:t>Referring to the fig. above</a:t>
            </a:r>
            <a:r>
              <a:rPr lang="en-GB" dirty="0" smtClean="0"/>
              <a:t>;</a:t>
            </a:r>
          </a:p>
          <a:p>
            <a:endParaRPr lang="en-GB" dirty="0"/>
          </a:p>
          <a:p>
            <a:r>
              <a:rPr lang="en-GB" dirty="0"/>
              <a:t>OP = 2400 kVA</a:t>
            </a:r>
          </a:p>
          <a:p>
            <a:r>
              <a:rPr lang="en-GB" dirty="0"/>
              <a:t>Angle POM = </a:t>
            </a:r>
            <a:r>
              <a:rPr lang="en-GB" dirty="0" smtClean="0"/>
              <a:t>48º</a:t>
            </a:r>
            <a:r>
              <a:rPr lang="en-GB" dirty="0"/>
              <a:t>	(since cos </a:t>
            </a:r>
            <a:r>
              <a:rPr lang="en-GB" dirty="0" smtClean="0"/>
              <a:t>48º </a:t>
            </a:r>
            <a:r>
              <a:rPr lang="en-GB" dirty="0"/>
              <a:t>= 0.67)</a:t>
            </a:r>
          </a:p>
          <a:p>
            <a:r>
              <a:rPr lang="en-GB" dirty="0"/>
              <a:t>Angle NOM = </a:t>
            </a:r>
            <a:r>
              <a:rPr lang="en-GB" dirty="0" smtClean="0"/>
              <a:t>18º</a:t>
            </a:r>
            <a:r>
              <a:rPr lang="en-GB" dirty="0"/>
              <a:t>	(since cos </a:t>
            </a:r>
            <a:r>
              <a:rPr lang="en-GB" dirty="0" smtClean="0"/>
              <a:t>18º </a:t>
            </a:r>
            <a:r>
              <a:rPr lang="en-GB" dirty="0"/>
              <a:t>= 0.95)</a:t>
            </a:r>
          </a:p>
          <a:p>
            <a:r>
              <a:rPr lang="en-GB" dirty="0"/>
              <a:t>MP = OP x sin </a:t>
            </a:r>
            <a:r>
              <a:rPr lang="en-GB" dirty="0" smtClean="0"/>
              <a:t>48º </a:t>
            </a:r>
            <a:r>
              <a:rPr lang="en-GB" dirty="0"/>
              <a:t>= 2400 x 0.743 = 1783 kVA</a:t>
            </a:r>
          </a:p>
          <a:p>
            <a:r>
              <a:rPr lang="en-GB" dirty="0"/>
              <a:t>OM = OP x cos </a:t>
            </a:r>
            <a:r>
              <a:rPr lang="en-GB" dirty="0" smtClean="0"/>
              <a:t>48º </a:t>
            </a:r>
            <a:r>
              <a:rPr lang="en-GB" dirty="0"/>
              <a:t>= 2400 x 0.67 = 1608 kVA</a:t>
            </a:r>
          </a:p>
          <a:p>
            <a:r>
              <a:rPr lang="en-GB" dirty="0"/>
              <a:t> </a:t>
            </a:r>
            <a:endParaRPr lang="en-GB" dirty="0" smtClean="0"/>
          </a:p>
          <a:p>
            <a:endParaRPr lang="en-GB" dirty="0" smtClean="0"/>
          </a:p>
          <a:p>
            <a:endParaRPr lang="en-GB" dirty="0" smtClean="0"/>
          </a:p>
          <a:p>
            <a:r>
              <a:rPr lang="en-GB" dirty="0" smtClean="0"/>
              <a:t>Therefore </a:t>
            </a:r>
            <a:r>
              <a:rPr lang="en-GB" dirty="0"/>
              <a:t>	MN = OM x 0.325 = 1608 x 0.325 = 522 </a:t>
            </a:r>
            <a:r>
              <a:rPr lang="en-GB" dirty="0" smtClean="0"/>
              <a:t>kVA</a:t>
            </a:r>
          </a:p>
          <a:p>
            <a:endParaRPr lang="en-GB" dirty="0"/>
          </a:p>
          <a:p>
            <a:pPr marL="342900" indent="-342900">
              <a:buAutoNum type="alphaLcParenR"/>
            </a:pPr>
            <a:r>
              <a:rPr lang="en-GB" dirty="0" smtClean="0"/>
              <a:t>Synchronous </a:t>
            </a:r>
            <a:r>
              <a:rPr lang="en-GB" dirty="0"/>
              <a:t>condenser rating = MP – MN = 1783 – 522 = 1261 </a:t>
            </a:r>
            <a:r>
              <a:rPr lang="en-GB" dirty="0" smtClean="0"/>
              <a:t>kVA</a:t>
            </a:r>
          </a:p>
          <a:p>
            <a:endParaRPr lang="en-GB" dirty="0"/>
          </a:p>
          <a:p>
            <a:r>
              <a:rPr lang="en-GB" dirty="0"/>
              <a:t>b) Total kVA 	 </a:t>
            </a:r>
          </a:p>
        </p:txBody>
      </p:sp>
      <p:sp>
        <p:nvSpPr>
          <p:cNvPr id="25" name="Rectangle 24"/>
          <p:cNvSpPr>
            <a:spLocks noChangeArrowheads="1"/>
          </p:cNvSpPr>
          <p:nvPr/>
        </p:nvSpPr>
        <p:spPr bwMode="auto">
          <a:xfrm>
            <a:off x="0" y="-258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6" name="Object 25"/>
          <p:cNvGraphicFramePr>
            <a:graphicFrameLocks noChangeAspect="1"/>
          </p:cNvGraphicFramePr>
          <p:nvPr>
            <p:extLst>
              <p:ext uri="{D42A27DB-BD31-4B8C-83A1-F6EECF244321}">
                <p14:modId xmlns:p14="http://schemas.microsoft.com/office/powerpoint/2010/main" val="1830317608"/>
              </p:ext>
            </p:extLst>
          </p:nvPr>
        </p:nvGraphicFramePr>
        <p:xfrm>
          <a:off x="2150297" y="3657600"/>
          <a:ext cx="2591163" cy="708251"/>
        </p:xfrm>
        <a:graphic>
          <a:graphicData uri="http://schemas.openxmlformats.org/presentationml/2006/ole">
            <mc:AlternateContent xmlns:mc="http://schemas.openxmlformats.org/markup-compatibility/2006">
              <mc:Choice xmlns:v="urn:schemas-microsoft-com:vml" Requires="v">
                <p:oleObj spid="_x0000_s6199" name="Equation" r:id="rId4" imgW="1422400" imgH="393700" progId="Equation.3">
                  <p:embed/>
                </p:oleObj>
              </mc:Choice>
              <mc:Fallback>
                <p:oleObj name="Equation" r:id="rId4" imgW="1422400" imgH="39370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0297" y="3657600"/>
                        <a:ext cx="2591163" cy="708251"/>
                      </a:xfrm>
                      <a:prstGeom prst="rect">
                        <a:avLst/>
                      </a:prstGeom>
                      <a:noFill/>
                    </p:spPr>
                  </p:pic>
                </p:oleObj>
              </mc:Fallback>
            </mc:AlternateContent>
          </a:graphicData>
        </a:graphic>
      </p:graphicFrame>
      <p:sp>
        <p:nvSpPr>
          <p:cNvPr id="2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8" name="Object 27"/>
          <p:cNvGraphicFramePr>
            <a:graphicFrameLocks noChangeAspect="1"/>
          </p:cNvGraphicFramePr>
          <p:nvPr>
            <p:extLst>
              <p:ext uri="{D42A27DB-BD31-4B8C-83A1-F6EECF244321}">
                <p14:modId xmlns:p14="http://schemas.microsoft.com/office/powerpoint/2010/main" val="1505410985"/>
              </p:ext>
            </p:extLst>
          </p:nvPr>
        </p:nvGraphicFramePr>
        <p:xfrm>
          <a:off x="2075053" y="5373896"/>
          <a:ext cx="6081076" cy="508269"/>
        </p:xfrm>
        <a:graphic>
          <a:graphicData uri="http://schemas.openxmlformats.org/presentationml/2006/ole">
            <mc:AlternateContent xmlns:mc="http://schemas.openxmlformats.org/markup-compatibility/2006">
              <mc:Choice xmlns:v="urn:schemas-microsoft-com:vml" Requires="v">
                <p:oleObj spid="_x0000_s6200" name="Equation" r:id="rId6" imgW="3187700" imgH="279400" progId="Equation.3">
                  <p:embed/>
                </p:oleObj>
              </mc:Choice>
              <mc:Fallback>
                <p:oleObj name="Equation" r:id="rId6" imgW="3187700" imgH="279400"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5053" y="5373896"/>
                        <a:ext cx="6081076" cy="508269"/>
                      </a:xfrm>
                      <a:prstGeom prst="rect">
                        <a:avLst/>
                      </a:prstGeom>
                      <a:noFill/>
                    </p:spPr>
                  </p:pic>
                </p:oleObj>
              </mc:Fallback>
            </mc:AlternateContent>
          </a:graphicData>
        </a:graphic>
      </p:graphicFrame>
    </p:spTree>
    <p:extLst>
      <p:ext uri="{BB962C8B-B14F-4D97-AF65-F5344CB8AC3E}">
        <p14:creationId xmlns:p14="http://schemas.microsoft.com/office/powerpoint/2010/main" val="1353156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8"/>
            <a:ext cx="8229600" cy="4919472"/>
          </a:xfrm>
        </p:spPr>
        <p:txBody>
          <a:bodyPr>
            <a:normAutofit lnSpcReduction="10000"/>
          </a:bodyPr>
          <a:lstStyle/>
          <a:p>
            <a:r>
              <a:rPr lang="en-GB" dirty="0"/>
              <a:t>A synchronous condenser is a synchronous motor operating without mechanical load but with strong dc excitation. For these reasons it is generally modified mechanically and electrically from the usual motor designs. </a:t>
            </a:r>
            <a:endParaRPr lang="en-GB" dirty="0" smtClean="0"/>
          </a:p>
          <a:p>
            <a:r>
              <a:rPr lang="en-GB" dirty="0" smtClean="0"/>
              <a:t>Having </a:t>
            </a:r>
            <a:r>
              <a:rPr lang="en-GB" dirty="0"/>
              <a:t>no mechanical output, it has no shaft extension nor is the shaft diameter as large as those required by loaded motors. </a:t>
            </a:r>
            <a:endParaRPr lang="en-GB" dirty="0" smtClean="0"/>
          </a:p>
          <a:p>
            <a:r>
              <a:rPr lang="en-GB" dirty="0"/>
              <a:t>More usually, the synchronous motor is used for the dual purpose of delivering a mechanical load and correcting an otherwise low lagging pf. </a:t>
            </a:r>
            <a:endParaRPr lang="en-GB" dirty="0" smtClean="0"/>
          </a:p>
          <a:p>
            <a:pPr marL="0" indent="0">
              <a:buNone/>
            </a:pPr>
            <a:endParaRPr lang="en-GB" dirty="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smtClean="0">
                <a:solidFill>
                  <a:srgbClr val="FF0000"/>
                </a:solidFill>
              </a:rPr>
              <a:t>Dual-purpose Synchronous Motor</a:t>
            </a:r>
            <a:endParaRPr lang="en-US" dirty="0">
              <a:solidFill>
                <a:srgbClr val="FF0000"/>
              </a:solidFill>
            </a:endParaRPr>
          </a:p>
        </p:txBody>
      </p:sp>
    </p:spTree>
    <p:extLst>
      <p:ext uri="{BB962C8B-B14F-4D97-AF65-F5344CB8AC3E}">
        <p14:creationId xmlns:p14="http://schemas.microsoft.com/office/powerpoint/2010/main" val="30411711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8"/>
            <a:ext cx="8229600" cy="4919472"/>
          </a:xfrm>
        </p:spPr>
        <p:txBody>
          <a:bodyPr>
            <a:normAutofit/>
          </a:bodyPr>
          <a:lstStyle/>
          <a:p>
            <a:r>
              <a:rPr lang="en-GB" dirty="0" smtClean="0"/>
              <a:t>This </a:t>
            </a:r>
            <a:r>
              <a:rPr lang="en-GB" dirty="0"/>
              <a:t>is particularly true in systems that must supply power to a considerable number of lightly loaded induction motors and other types of induction equipment. </a:t>
            </a:r>
            <a:endParaRPr lang="en-GB" dirty="0" smtClean="0"/>
          </a:p>
          <a:p>
            <a:endParaRPr lang="en-GB" dirty="0"/>
          </a:p>
          <a:p>
            <a:r>
              <a:rPr lang="en-GB" dirty="0" smtClean="0"/>
              <a:t>In </a:t>
            </a:r>
            <a:r>
              <a:rPr lang="en-GB" dirty="0"/>
              <a:t>such plants it is usually advantageous to install a synchronous motor to raise the pf to a suitable value and at the same time to have it drive some constant speed load such as a dc generator, a large pump or other continuous-duty equipment. </a:t>
            </a:r>
            <a:endParaRPr lang="en-GB" dirty="0" smtClean="0"/>
          </a:p>
          <a:p>
            <a:pPr marL="0" indent="0">
              <a:buNone/>
            </a:pPr>
            <a:endParaRPr lang="en-GB" dirty="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smtClean="0">
                <a:solidFill>
                  <a:srgbClr val="FF0000"/>
                </a:solidFill>
              </a:rPr>
              <a:t>Dual-purpose Synchronous Motor</a:t>
            </a:r>
            <a:endParaRPr lang="en-US" dirty="0">
              <a:solidFill>
                <a:srgbClr val="FF0000"/>
              </a:solidFill>
            </a:endParaRPr>
          </a:p>
        </p:txBody>
      </p:sp>
    </p:spTree>
    <p:extLst>
      <p:ext uri="{BB962C8B-B14F-4D97-AF65-F5344CB8AC3E}">
        <p14:creationId xmlns:p14="http://schemas.microsoft.com/office/powerpoint/2010/main" val="17258391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Example 22</a:t>
            </a:r>
            <a:endParaRPr lang="en-US" dirty="0"/>
          </a:p>
          <a:p>
            <a:pPr marL="0" indent="0">
              <a:buNone/>
            </a:pPr>
            <a:r>
              <a:rPr lang="en-GB" dirty="0"/>
              <a:t>An industrial plant has an average load of 900 kW at a pf of 0.6 lagging. A synchronous motor is to be installed to drive a dc generator and to raise the overall pf to 0.92. </a:t>
            </a:r>
            <a:r>
              <a:rPr lang="en-GB" dirty="0" smtClean="0"/>
              <a:t>If </a:t>
            </a:r>
            <a:r>
              <a:rPr lang="en-GB" dirty="0"/>
              <a:t>preliminary estimates indicate that the input to the synchronous motor will be about 250 kW, calculate a) its kVA input rating and b) the pf at which it will operate. </a:t>
            </a:r>
            <a:r>
              <a:rPr lang="en-GB" dirty="0" smtClean="0"/>
              <a:t> </a:t>
            </a: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Dual-Purpose Synchronous Motors</a:t>
            </a:r>
            <a:endParaRPr lang="en-US" dirty="0">
              <a:solidFill>
                <a:srgbClr val="FF0000"/>
              </a:solidFill>
            </a:endParaRPr>
          </a:p>
        </p:txBody>
      </p:sp>
    </p:spTree>
    <p:extLst>
      <p:ext uri="{BB962C8B-B14F-4D97-AF65-F5344CB8AC3E}">
        <p14:creationId xmlns:p14="http://schemas.microsoft.com/office/powerpoint/2010/main" val="187075110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Solution Ex.22</a:t>
            </a:r>
            <a:endParaRPr lang="en-US" dirty="0"/>
          </a:p>
          <a:p>
            <a:pPr marL="0" indent="0">
              <a:buNone/>
            </a:pPr>
            <a:endParaRPr lang="en-GB" dirty="0" smtClean="0"/>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Dual-purpose Synchronous Motors</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2358569"/>
            <a:ext cx="4107181" cy="32040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525" y="2368633"/>
            <a:ext cx="4649515" cy="2794723"/>
          </a:xfrm>
          <a:prstGeom prst="rect">
            <a:avLst/>
          </a:prstGeom>
        </p:spPr>
      </p:pic>
    </p:spTree>
    <p:extLst>
      <p:ext uri="{BB962C8B-B14F-4D97-AF65-F5344CB8AC3E}">
        <p14:creationId xmlns:p14="http://schemas.microsoft.com/office/powerpoint/2010/main" val="357589545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81328"/>
                <a:ext cx="8229600" cy="4995672"/>
              </a:xfrm>
            </p:spPr>
            <p:txBody>
              <a:bodyPr/>
              <a:lstStyle/>
              <a:p>
                <a:r>
                  <a:rPr lang="en-US" dirty="0" smtClean="0"/>
                  <a:t>Solution Ex.22</a:t>
                </a:r>
                <a:endParaRPr lang="en-US" dirty="0"/>
              </a:p>
              <a:p>
                <a:pPr marL="0" indent="0">
                  <a:buNone/>
                </a:pPr>
                <a:endParaRPr lang="en-GB" dirty="0" smtClean="0"/>
              </a:p>
              <a:p>
                <a:pPr marL="0" indent="0">
                  <a:buNone/>
                </a:pPr>
                <a:r>
                  <a:rPr lang="en-US" dirty="0" smtClean="0"/>
                  <a:t>OM = 900 kW</a:t>
                </a:r>
              </a:p>
              <a:p>
                <a:pPr marL="0" indent="0">
                  <a:buNone/>
                </a:pPr>
                <a:r>
                  <a:rPr lang="en-US" dirty="0" smtClean="0"/>
                  <a:t>Angle POM = 53º </a:t>
                </a:r>
                <a:r>
                  <a:rPr lang="en-US" dirty="0" smtClean="0">
                    <a:sym typeface="Wingdings" panose="05000000000000000000" pitchFamily="2" charset="2"/>
                  </a:rPr>
                  <a:t></a:t>
                </a:r>
                <a:r>
                  <a:rPr lang="en-US" dirty="0" smtClean="0"/>
                  <a:t> (since cos 53º=0.6)</a:t>
                </a:r>
              </a:p>
              <a:p>
                <a:pPr marL="0" indent="0">
                  <a:buNone/>
                </a:pPr>
                <a:r>
                  <a:rPr lang="en-US" dirty="0" smtClean="0"/>
                  <a:t>Angle RON = 23º </a:t>
                </a:r>
                <a:r>
                  <a:rPr lang="en-US" dirty="0" smtClean="0">
                    <a:sym typeface="Wingdings" panose="05000000000000000000" pitchFamily="2" charset="2"/>
                  </a:rPr>
                  <a:t> (since cos </a:t>
                </a:r>
                <a:r>
                  <a:rPr lang="en-US" dirty="0" smtClean="0">
                    <a:sym typeface="Wingdings" panose="05000000000000000000" pitchFamily="2" charset="2"/>
                  </a:rPr>
                  <a:t>23º=0.92</a:t>
                </a:r>
                <a:r>
                  <a:rPr lang="en-US" dirty="0" smtClean="0">
                    <a:sym typeface="Wingdings" panose="05000000000000000000" pitchFamily="2" charset="2"/>
                  </a:rPr>
                  <a:t>)</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𝑂𝑀</m:t>
                          </m:r>
                        </m:num>
                        <m:den>
                          <m:r>
                            <a:rPr lang="en-GB" b="0" i="1" smtClean="0">
                              <a:latin typeface="Cambria Math" panose="02040503050406030204" pitchFamily="18" charset="0"/>
                            </a:rPr>
                            <m:t>𝑂𝑃</m:t>
                          </m:r>
                        </m:den>
                      </m:f>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r>
                            <a:rPr lang="en-GB" b="0" i="1" smtClean="0">
                              <a:latin typeface="Cambria Math" panose="02040503050406030204" pitchFamily="18" charset="0"/>
                            </a:rPr>
                            <m:t>53</m:t>
                          </m:r>
                          <m:r>
                            <a:rPr lang="en-GB" b="0" i="1" smtClean="0">
                              <a:latin typeface="Cambria Math" panose="02040503050406030204" pitchFamily="18" charset="0"/>
                              <a:ea typeface="Cambria Math" panose="02040503050406030204" pitchFamily="18" charset="0"/>
                            </a:rPr>
                            <m:t>°=0.6</m:t>
                          </m:r>
                        </m:e>
                      </m:func>
                    </m:oMath>
                  </m:oMathPara>
                </a14:m>
                <a:endParaRPr lang="en-US" dirty="0" smtClean="0"/>
              </a:p>
              <a:p>
                <a:pPr marL="0" indent="0">
                  <a:buNone/>
                </a:pPr>
                <a:endParaRPr lang="en-US" dirty="0" smtClean="0"/>
              </a:p>
              <a:p>
                <a:pPr marL="0" indent="0">
                  <a:buNone/>
                </a:pPr>
                <a:r>
                  <a:rPr lang="en-US" dirty="0" smtClean="0"/>
                  <a:t>Therefore </a:t>
                </a:r>
                <a:r>
                  <a:rPr lang="en-US" dirty="0" smtClean="0"/>
                  <a:t>OP=</a:t>
                </a:r>
                <a14:m>
                  <m:oMath xmlns:m="http://schemas.openxmlformats.org/officeDocument/2006/math">
                    <m:f>
                      <m:fPr>
                        <m:ctrlPr>
                          <a:rPr lang="en-US" i="1" dirty="0" smtClean="0">
                            <a:latin typeface="Cambria Math" panose="02040503050406030204" pitchFamily="18" charset="0"/>
                          </a:rPr>
                        </m:ctrlPr>
                      </m:fPr>
                      <m:num>
                        <m:r>
                          <a:rPr lang="en-GB" b="0" i="1" dirty="0" smtClean="0">
                            <a:latin typeface="Cambria Math" panose="02040503050406030204" pitchFamily="18" charset="0"/>
                          </a:rPr>
                          <m:t>900</m:t>
                        </m:r>
                      </m:num>
                      <m:den>
                        <m:r>
                          <a:rPr lang="en-GB" b="0" i="1" dirty="0" smtClean="0">
                            <a:latin typeface="Cambria Math" panose="02040503050406030204" pitchFamily="18" charset="0"/>
                          </a:rPr>
                          <m:t>0.6</m:t>
                        </m:r>
                      </m:den>
                    </m:f>
                    <m:r>
                      <a:rPr lang="en-GB" b="0" i="1" dirty="0" smtClean="0">
                        <a:latin typeface="Cambria Math" panose="02040503050406030204" pitchFamily="18" charset="0"/>
                      </a:rPr>
                      <m:t>=1500</m:t>
                    </m:r>
                    <m:r>
                      <a:rPr lang="en-US" i="1" dirty="0" smtClean="0">
                        <a:latin typeface="Cambria Math" panose="02040503050406030204" pitchFamily="18" charset="0"/>
                      </a:rPr>
                      <m:t> </m:t>
                    </m:r>
                  </m:oMath>
                </a14:m>
                <a:r>
                  <a:rPr lang="en-US" dirty="0" smtClean="0"/>
                  <a:t>kVA</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81328"/>
                <a:ext cx="8229600" cy="4995672"/>
              </a:xfrm>
              <a:blipFill rotWithShape="0">
                <a:blip r:embed="rId3"/>
                <a:stretch>
                  <a:fillRect l="-1407" t="-1220"/>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Dual-purpose Synchronous Motors</a:t>
            </a:r>
            <a:endParaRPr lang="en-US" dirty="0">
              <a:solidFill>
                <a:srgbClr val="FF0000"/>
              </a:solidFill>
            </a:endParaRPr>
          </a:p>
        </p:txBody>
      </p:sp>
    </p:spTree>
    <p:extLst>
      <p:ext uri="{BB962C8B-B14F-4D97-AF65-F5344CB8AC3E}">
        <p14:creationId xmlns:p14="http://schemas.microsoft.com/office/powerpoint/2010/main" val="20768445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81328"/>
                <a:ext cx="8229600" cy="4995672"/>
              </a:xfrm>
            </p:spPr>
            <p:txBody>
              <a:bodyPr/>
              <a:lstStyle/>
              <a:p>
                <a:r>
                  <a:rPr lang="en-US" dirty="0" smtClean="0"/>
                  <a:t>Solution Ex.22</a:t>
                </a:r>
                <a:endParaRPr lang="en-US" dirty="0"/>
              </a:p>
              <a:p>
                <a:pPr marL="0" indent="0">
                  <a:buNone/>
                </a:pPr>
                <a:endParaRPr lang="en-GB" dirty="0" smtClean="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𝑀𝑃</m:t>
                          </m:r>
                        </m:num>
                        <m:den>
                          <m:r>
                            <a:rPr lang="en-GB" b="0" i="1" smtClean="0">
                              <a:latin typeface="Cambria Math" panose="02040503050406030204" pitchFamily="18" charset="0"/>
                            </a:rPr>
                            <m:t>𝑂𝑃</m:t>
                          </m:r>
                        </m:den>
                      </m:f>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rPr>
                            <m:t>53</m:t>
                          </m:r>
                          <m:r>
                            <a:rPr lang="en-GB" b="0" i="1" smtClean="0">
                              <a:latin typeface="Cambria Math" panose="02040503050406030204" pitchFamily="18" charset="0"/>
                              <a:ea typeface="Cambria Math" panose="02040503050406030204" pitchFamily="18" charset="0"/>
                            </a:rPr>
                            <m:t>°=0.8</m:t>
                          </m:r>
                        </m:e>
                      </m:func>
                    </m:oMath>
                  </m:oMathPara>
                </a14:m>
                <a:endParaRPr lang="en-US" dirty="0" smtClean="0"/>
              </a:p>
              <a:p>
                <a:pPr marL="0" indent="0">
                  <a:buNone/>
                </a:pPr>
                <a:endParaRPr lang="en-US" dirty="0" smtClean="0"/>
              </a:p>
              <a:p>
                <a:pPr marL="0" indent="0">
                  <a:buNone/>
                </a:pPr>
                <a:r>
                  <a:rPr lang="en-US" dirty="0" smtClean="0"/>
                  <a:t>Therefore MP(=NS)=</a:t>
                </a:r>
                <a14:m>
                  <m:oMath xmlns:m="http://schemas.openxmlformats.org/officeDocument/2006/math">
                    <m:r>
                      <a:rPr lang="en-GB" i="1" dirty="0" smtClean="0">
                        <a:latin typeface="Cambria Math" panose="02040503050406030204" pitchFamily="18" charset="0"/>
                      </a:rPr>
                      <m:t>1</m:t>
                    </m:r>
                    <m:r>
                      <a:rPr lang="en-GB" b="0" i="1" dirty="0" smtClean="0">
                        <a:latin typeface="Cambria Math" panose="02040503050406030204" pitchFamily="18" charset="0"/>
                      </a:rPr>
                      <m:t>500∗0.8</m:t>
                    </m:r>
                    <m:r>
                      <a:rPr lang="en-US" i="1" dirty="0" smtClean="0">
                        <a:latin typeface="Cambria Math" panose="02040503050406030204" pitchFamily="18" charset="0"/>
                      </a:rPr>
                      <m:t> </m:t>
                    </m:r>
                  </m:oMath>
                </a14:m>
                <a:r>
                  <a:rPr lang="en-US" dirty="0" smtClean="0"/>
                  <a:t>kVA</a:t>
                </a:r>
              </a:p>
              <a:p>
                <a:pPr marL="0" indent="0">
                  <a:buNone/>
                </a:pPr>
                <a:r>
                  <a:rPr lang="en-US" dirty="0"/>
                  <a:t>	</a:t>
                </a:r>
                <a:r>
                  <a:rPr lang="en-US" dirty="0" smtClean="0"/>
                  <a:t>	PS = MN = 250 kW</a:t>
                </a:r>
              </a:p>
              <a:p>
                <a:pPr marL="0" indent="0">
                  <a:buNone/>
                </a:pPr>
                <a:r>
                  <a:rPr lang="en-US" dirty="0"/>
                  <a:t>	</a:t>
                </a:r>
                <a:r>
                  <a:rPr lang="en-US" dirty="0" smtClean="0"/>
                  <a:t>ON = OM+MN = 900+250 = 1150 kW</a:t>
                </a:r>
              </a:p>
              <a:p>
                <a:pPr marL="0" indent="0">
                  <a:buNone/>
                </a:pPr>
                <a:r>
                  <a:rPr lang="en-US" dirty="0" smtClean="0"/>
                  <a:t>NR = ON*tan 23º = 1150*0.424 = 488 kVA</a:t>
                </a:r>
              </a:p>
              <a:p>
                <a:pPr marL="0" indent="0">
                  <a:buNone/>
                </a:pPr>
                <a:r>
                  <a:rPr lang="en-US" dirty="0" smtClean="0"/>
                  <a:t>RS = NS – NR = 1200 – 488 = 712 kVA</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81328"/>
                <a:ext cx="8229600" cy="4995672"/>
              </a:xfrm>
              <a:blipFill rotWithShape="0">
                <a:blip r:embed="rId3"/>
                <a:stretch>
                  <a:fillRect l="-1407" t="-1220"/>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Dual-purpose Synchronous Motors</a:t>
            </a:r>
            <a:endParaRPr lang="en-US" dirty="0">
              <a:solidFill>
                <a:srgbClr val="FF0000"/>
              </a:solidFill>
            </a:endParaRPr>
          </a:p>
        </p:txBody>
      </p:sp>
    </p:spTree>
    <p:extLst>
      <p:ext uri="{BB962C8B-B14F-4D97-AF65-F5344CB8AC3E}">
        <p14:creationId xmlns:p14="http://schemas.microsoft.com/office/powerpoint/2010/main" val="202196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Phasor  Diagrams</a:t>
            </a:r>
            <a:endParaRPr lang="en-US" dirty="0"/>
          </a:p>
        </p:txBody>
      </p:sp>
      <p:sp>
        <p:nvSpPr>
          <p:cNvPr id="2" name="Title 1"/>
          <p:cNvSpPr>
            <a:spLocks noGrp="1"/>
          </p:cNvSpPr>
          <p:nvPr>
            <p:ph type="title"/>
          </p:nvPr>
        </p:nvSpPr>
        <p:spPr/>
        <p:txBody>
          <a:bodyPr>
            <a:normAutofit fontScale="90000"/>
          </a:bodyPr>
          <a:lstStyle/>
          <a:p>
            <a:pPr marL="742950" indent="-742950">
              <a:buFont typeface="+mj-lt"/>
              <a:buAutoNum type="alphaLcParenR"/>
            </a:pPr>
            <a:r>
              <a:rPr lang="en-GB" b="1" dirty="0">
                <a:solidFill>
                  <a:srgbClr val="FF0000"/>
                </a:solidFill>
              </a:rPr>
              <a:t>CYLINDRICAL-ROTOR SYNCHRONOUS GENERATORS</a:t>
            </a:r>
            <a:endParaRPr lang="en-US" b="1" dirty="0">
              <a:solidFill>
                <a:srgbClr val="FF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9296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5696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81328"/>
                <a:ext cx="8229600" cy="4995672"/>
              </a:xfrm>
            </p:spPr>
            <p:txBody>
              <a:bodyPr/>
              <a:lstStyle/>
              <a:p>
                <a:r>
                  <a:rPr lang="en-US" dirty="0" smtClean="0"/>
                  <a:t>Solution Ex.22</a:t>
                </a:r>
                <a:endParaRPr lang="en-US" dirty="0"/>
              </a:p>
              <a:p>
                <a:pPr marL="0" indent="0">
                  <a:buNone/>
                </a:pPr>
                <a:endParaRPr lang="en-GB" dirty="0" smtClean="0"/>
              </a:p>
              <a:p>
                <a:pPr marL="514350" indent="-514350">
                  <a:buAutoNum type="alphaLcParenR"/>
                </a:pPr>
                <a:r>
                  <a:rPr lang="en-US" dirty="0" smtClean="0"/>
                  <a:t>Synchronous motor input = PR =</a:t>
                </a:r>
                <a14:m>
                  <m:oMath xmlns:m="http://schemas.openxmlformats.org/officeDocument/2006/math">
                    <m:rad>
                      <m:radPr>
                        <m:degHide m:val="on"/>
                        <m:ctrlPr>
                          <a:rPr lang="en-US" i="1" smtClean="0">
                            <a:latin typeface="Cambria Math" panose="02040503050406030204" pitchFamily="18" charset="0"/>
                          </a:rPr>
                        </m:ctrlPr>
                      </m:radPr>
                      <m:deg/>
                      <m:e>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r>
                              <a:rPr lang="en-GB" b="0" i="1" smtClean="0">
                                <a:latin typeface="Cambria Math" panose="02040503050406030204" pitchFamily="18" charset="0"/>
                              </a:rPr>
                              <m:t>𝑃𝑆</m:t>
                            </m:r>
                            <m:r>
                              <a:rPr lang="en-GB" b="0" i="1" smtClean="0">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r>
                              <a:rPr lang="en-GB" b="0" i="1" smtClean="0">
                                <a:latin typeface="Cambria Math" panose="02040503050406030204" pitchFamily="18" charset="0"/>
                              </a:rPr>
                              <m:t>𝑅𝑆</m:t>
                            </m:r>
                            <m:r>
                              <a:rPr lang="en-GB" b="0" i="1" smtClean="0">
                                <a:latin typeface="Cambria Math" panose="02040503050406030204" pitchFamily="18" charset="0"/>
                              </a:rPr>
                              <m:t>)</m:t>
                            </m:r>
                          </m:e>
                          <m:sup>
                            <m:r>
                              <a:rPr lang="en-GB" b="0" i="1" smtClean="0">
                                <a:latin typeface="Cambria Math" panose="02040503050406030204" pitchFamily="18" charset="0"/>
                              </a:rPr>
                              <m:t>2</m:t>
                            </m:r>
                          </m:sup>
                        </m:sSup>
                      </m:e>
                    </m:rad>
                  </m:oMath>
                </a14:m>
                <a:r>
                  <a:rPr lang="en-US" dirty="0" smtClean="0"/>
                  <a:t> = </a:t>
                </a:r>
                <a14:m>
                  <m:oMath xmlns:m="http://schemas.openxmlformats.org/officeDocument/2006/math">
                    <m:rad>
                      <m:radPr>
                        <m:degHide m:val="on"/>
                        <m:ctrlPr>
                          <a:rPr lang="en-US" i="1">
                            <a:latin typeface="Cambria Math" panose="02040503050406030204" pitchFamily="18" charset="0"/>
                          </a:rPr>
                        </m:ctrlPr>
                      </m:radPr>
                      <m:deg/>
                      <m:e>
                        <m:sSup>
                          <m:sSupPr>
                            <m:ctrlPr>
                              <a:rPr lang="en-GB" i="1">
                                <a:latin typeface="Cambria Math" panose="02040503050406030204" pitchFamily="18" charset="0"/>
                              </a:rPr>
                            </m:ctrlPr>
                          </m:sSupPr>
                          <m:e>
                            <m:r>
                              <a:rPr lang="en-GB" b="0" i="1" smtClean="0">
                                <a:latin typeface="Cambria Math" panose="02040503050406030204" pitchFamily="18" charset="0"/>
                              </a:rPr>
                              <m:t>250</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b="0" i="1" smtClean="0">
                                <a:latin typeface="Cambria Math" panose="02040503050406030204" pitchFamily="18" charset="0"/>
                              </a:rPr>
                              <m:t>712</m:t>
                            </m:r>
                          </m:e>
                          <m:sup>
                            <m:r>
                              <a:rPr lang="en-GB" i="1">
                                <a:latin typeface="Cambria Math" panose="02040503050406030204" pitchFamily="18" charset="0"/>
                              </a:rPr>
                              <m:t>2</m:t>
                            </m:r>
                          </m:sup>
                        </m:sSup>
                      </m:e>
                    </m:rad>
                    <m:r>
                      <a:rPr lang="en-GB" b="0" i="0" smtClean="0">
                        <a:latin typeface="Cambria Math" panose="02040503050406030204" pitchFamily="18" charset="0"/>
                      </a:rPr>
                      <m:t>=754</m:t>
                    </m:r>
                  </m:oMath>
                </a14:m>
                <a:r>
                  <a:rPr lang="en-US" dirty="0" smtClean="0"/>
                  <a:t> kVA</a:t>
                </a:r>
              </a:p>
              <a:p>
                <a:pPr marL="514350" indent="-514350">
                  <a:buAutoNum type="alphaLcParenR"/>
                </a:pPr>
                <a:r>
                  <a:rPr lang="en-US" dirty="0" smtClean="0"/>
                  <a:t>Power factor of synchronous motor=cos(angle SPR) =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𝑃𝑆</m:t>
                        </m:r>
                      </m:num>
                      <m:den>
                        <m:r>
                          <a:rPr lang="en-GB" b="0" i="1" smtClean="0">
                            <a:latin typeface="Cambria Math" panose="02040503050406030204" pitchFamily="18" charset="0"/>
                          </a:rPr>
                          <m:t>𝑃𝑅</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250</m:t>
                        </m:r>
                      </m:num>
                      <m:den>
                        <m:r>
                          <a:rPr lang="en-GB" b="0" i="1" smtClean="0">
                            <a:latin typeface="Cambria Math" panose="02040503050406030204" pitchFamily="18" charset="0"/>
                          </a:rPr>
                          <m:t>754</m:t>
                        </m:r>
                      </m:den>
                    </m:f>
                    <m:r>
                      <a:rPr lang="en-GB" b="0" i="1" smtClean="0">
                        <a:latin typeface="Cambria Math" panose="02040503050406030204" pitchFamily="18" charset="0"/>
                      </a:rPr>
                      <m:t>=0.332</m:t>
                    </m:r>
                  </m:oMath>
                </a14:m>
                <a:r>
                  <a:rPr lang="en-US" dirty="0" smtClean="0"/>
                  <a:t> leading</a:t>
                </a:r>
              </a:p>
              <a:p>
                <a:pPr marL="514350" indent="-514350">
                  <a:buAutoNum type="alphaL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81328"/>
                <a:ext cx="8229600" cy="4995672"/>
              </a:xfrm>
              <a:blipFill rotWithShape="0">
                <a:blip r:embed="rId3"/>
                <a:stretch>
                  <a:fillRect l="-1111" t="-1220"/>
                </a:stretch>
              </a:blipFill>
            </p:spPr>
            <p:txBody>
              <a:bodyPr/>
              <a:lstStyle/>
              <a:p>
                <a:r>
                  <a:rPr lang="en-GB">
                    <a:noFill/>
                  </a:rPr>
                  <a:t> </a:t>
                </a:r>
              </a:p>
            </p:txBody>
          </p:sp>
        </mc:Fallback>
      </mc:AlternateContent>
      <p:sp>
        <p:nvSpPr>
          <p:cNvPr id="2" name="Title 1"/>
          <p:cNvSpPr>
            <a:spLocks noGrp="1"/>
          </p:cNvSpPr>
          <p:nvPr>
            <p:ph type="title"/>
          </p:nvPr>
        </p:nvSpPr>
        <p:spPr/>
        <p:txBody>
          <a:bodyPr>
            <a:normAutofit fontScale="90000"/>
          </a:bodyPr>
          <a:lstStyle/>
          <a:p>
            <a:r>
              <a:rPr lang="en-US" dirty="0">
                <a:solidFill>
                  <a:srgbClr val="FF0000"/>
                </a:solidFill>
              </a:rPr>
              <a:t>Examples </a:t>
            </a:r>
            <a:r>
              <a:rPr lang="en-US" dirty="0" smtClean="0">
                <a:solidFill>
                  <a:srgbClr val="FF0000"/>
                </a:solidFill>
              </a:rPr>
              <a:t>on Dual-purpose Synchronous Motors</a:t>
            </a:r>
            <a:endParaRPr lang="en-US" dirty="0">
              <a:solidFill>
                <a:srgbClr val="FF0000"/>
              </a:solidFill>
            </a:endParaRPr>
          </a:p>
        </p:txBody>
      </p:sp>
    </p:spTree>
    <p:extLst>
      <p:ext uri="{BB962C8B-B14F-4D97-AF65-F5344CB8AC3E}">
        <p14:creationId xmlns:p14="http://schemas.microsoft.com/office/powerpoint/2010/main" val="25797142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The </a:t>
            </a:r>
            <a:r>
              <a:rPr lang="en-GB" dirty="0"/>
              <a:t>average input to a manufacturing plant is 3000 kVA at a pf of 0.72 lagging. A synchronous motor having a rating of 1300 kVA is installed for the purpose of operating a new line shaft and improving the plant pf. Assuming that the synchronous motor load is about 600 </a:t>
            </a:r>
            <a:r>
              <a:rPr lang="en-GB" dirty="0" err="1"/>
              <a:t>hp</a:t>
            </a:r>
            <a:r>
              <a:rPr lang="en-GB" dirty="0"/>
              <a:t> at an efficiency of 89.5% and that it is operated at rated kVA input, calculate a) the overall kVA load and b) the overall pf</a:t>
            </a:r>
          </a:p>
          <a:p>
            <a:pPr marL="0" indent="0">
              <a:buNone/>
            </a:pPr>
            <a:endParaRPr lang="en-GB" dirty="0"/>
          </a:p>
          <a:p>
            <a:pPr marL="0" indent="0">
              <a:buNone/>
            </a:pPr>
            <a:endParaRPr lang="en-US" dirty="0"/>
          </a:p>
        </p:txBody>
      </p:sp>
      <p:sp>
        <p:nvSpPr>
          <p:cNvPr id="2" name="Title 1"/>
          <p:cNvSpPr>
            <a:spLocks noGrp="1"/>
          </p:cNvSpPr>
          <p:nvPr>
            <p:ph type="title"/>
          </p:nvPr>
        </p:nvSpPr>
        <p:spPr/>
        <p:txBody>
          <a:bodyPr>
            <a:normAutofit/>
          </a:bodyPr>
          <a:lstStyle/>
          <a:p>
            <a:r>
              <a:rPr lang="en-US" dirty="0" smtClean="0">
                <a:solidFill>
                  <a:srgbClr val="FF0000"/>
                </a:solidFill>
              </a:rPr>
              <a:t>Exercises on Dual-purpose SMs</a:t>
            </a:r>
            <a:endParaRPr lang="en-US" dirty="0">
              <a:solidFill>
                <a:srgbClr val="FF0000"/>
              </a:solidFill>
            </a:endParaRPr>
          </a:p>
        </p:txBody>
      </p:sp>
    </p:spTree>
    <p:extLst>
      <p:ext uri="{BB962C8B-B14F-4D97-AF65-F5344CB8AC3E}">
        <p14:creationId xmlns:p14="http://schemas.microsoft.com/office/powerpoint/2010/main" val="328224093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smtClean="0"/>
              <a:t>Exercise 9</a:t>
            </a:r>
          </a:p>
          <a:p>
            <a:r>
              <a:rPr lang="en-GB" dirty="0" smtClean="0"/>
              <a:t>Exercise 10</a:t>
            </a:r>
          </a:p>
          <a:p>
            <a:r>
              <a:rPr lang="en-GB" dirty="0" smtClean="0"/>
              <a:t>Exercise 11</a:t>
            </a:r>
          </a:p>
          <a:p>
            <a:r>
              <a:rPr lang="en-GB" dirty="0" smtClean="0"/>
              <a:t>Exercise </a:t>
            </a:r>
            <a:r>
              <a:rPr lang="en-GB" dirty="0"/>
              <a:t>12</a:t>
            </a:r>
          </a:p>
          <a:p>
            <a:pPr marL="0" indent="0">
              <a:buNone/>
            </a:pPr>
            <a:endParaRPr lang="en-GB" dirty="0"/>
          </a:p>
          <a:p>
            <a:pPr marL="0" indent="0">
              <a:buNone/>
            </a:pPr>
            <a:endParaRPr lang="en-US" dirty="0"/>
          </a:p>
        </p:txBody>
      </p:sp>
      <p:sp>
        <p:nvSpPr>
          <p:cNvPr id="2" name="Title 1"/>
          <p:cNvSpPr>
            <a:spLocks noGrp="1"/>
          </p:cNvSpPr>
          <p:nvPr>
            <p:ph type="title"/>
          </p:nvPr>
        </p:nvSpPr>
        <p:spPr/>
        <p:txBody>
          <a:bodyPr>
            <a:normAutofit/>
          </a:bodyPr>
          <a:lstStyle/>
          <a:p>
            <a:r>
              <a:rPr lang="en-US" dirty="0" smtClean="0">
                <a:solidFill>
                  <a:srgbClr val="FF0000"/>
                </a:solidFill>
              </a:rPr>
              <a:t>Further Exercises</a:t>
            </a:r>
            <a:endParaRPr lang="en-US" dirty="0">
              <a:solidFill>
                <a:srgbClr val="FF0000"/>
              </a:solidFill>
            </a:endParaRPr>
          </a:p>
        </p:txBody>
      </p:sp>
    </p:spTree>
    <p:extLst>
      <p:ext uri="{BB962C8B-B14F-4D97-AF65-F5344CB8AC3E}">
        <p14:creationId xmlns:p14="http://schemas.microsoft.com/office/powerpoint/2010/main" val="284420109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lstStyle/>
          <a:p>
            <a:endParaRPr lang="en-US" dirty="0"/>
          </a:p>
          <a:p>
            <a:endParaRPr lang="en-US" dirty="0"/>
          </a:p>
          <a:p>
            <a:pPr marL="0" indent="0" algn="ctr">
              <a:buNone/>
            </a:pPr>
            <a:r>
              <a:rPr lang="en-US" sz="9600" dirty="0">
                <a:latin typeface="AR BERKLEY" pitchFamily="2" charset="0"/>
              </a:rPr>
              <a:t>THE END</a:t>
            </a:r>
          </a:p>
        </p:txBody>
      </p:sp>
    </p:spTree>
    <p:extLst>
      <p:ext uri="{BB962C8B-B14F-4D97-AF65-F5344CB8AC3E}">
        <p14:creationId xmlns:p14="http://schemas.microsoft.com/office/powerpoint/2010/main" val="220737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62000" y="1752600"/>
            <a:ext cx="7696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ctr"/>
            <a:r>
              <a:rPr lang="en-GB" b="1" dirty="0">
                <a:solidFill>
                  <a:srgbClr val="FF0000"/>
                </a:solidFill>
              </a:rPr>
              <a:t>Equivalent Circuits </a:t>
            </a:r>
            <a:endParaRPr lang="en-US" dirty="0">
              <a:solidFill>
                <a:srgbClr val="FF0000"/>
              </a:solidFill>
            </a:endParaRPr>
          </a:p>
        </p:txBody>
      </p:sp>
    </p:spTree>
    <p:extLst>
      <p:ext uri="{BB962C8B-B14F-4D97-AF65-F5344CB8AC3E}">
        <p14:creationId xmlns:p14="http://schemas.microsoft.com/office/powerpoint/2010/main" val="293378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r>
              <a:rPr lang="en-GB" dirty="0"/>
              <a:t>The tests performed to obtain these characteristics are the </a:t>
            </a:r>
            <a:r>
              <a:rPr lang="en-GB" b="1" i="1" dirty="0"/>
              <a:t>open-circuit </a:t>
            </a:r>
            <a:r>
              <a:rPr lang="en-GB" dirty="0"/>
              <a:t>and</a:t>
            </a:r>
            <a:r>
              <a:rPr lang="en-GB" b="1" i="1" dirty="0"/>
              <a:t> short-circuit tests</a:t>
            </a:r>
            <a:r>
              <a:rPr lang="en-GB" dirty="0"/>
              <a:t>. </a:t>
            </a:r>
          </a:p>
          <a:p>
            <a:pPr marL="109728" indent="0">
              <a:buNone/>
            </a:pPr>
            <a:endParaRPr lang="en-GB" dirty="0"/>
          </a:p>
          <a:p>
            <a:r>
              <a:rPr lang="en-GB" dirty="0"/>
              <a:t>These tests yield the open-circuit and short-circuit characteristics.</a:t>
            </a:r>
            <a:endParaRPr lang="en-US" dirty="0"/>
          </a:p>
        </p:txBody>
      </p:sp>
      <p:sp>
        <p:nvSpPr>
          <p:cNvPr id="2" name="Title 1"/>
          <p:cNvSpPr>
            <a:spLocks noGrp="1"/>
          </p:cNvSpPr>
          <p:nvPr>
            <p:ph type="title"/>
          </p:nvPr>
        </p:nvSpPr>
        <p:spPr>
          <a:xfrm>
            <a:off x="685800" y="533400"/>
            <a:ext cx="8229600" cy="1143000"/>
          </a:xfrm>
        </p:spPr>
        <p:txBody>
          <a:bodyPr>
            <a:normAutofit fontScale="90000"/>
          </a:bodyPr>
          <a:lstStyle/>
          <a:p>
            <a:r>
              <a:rPr lang="en-GB" b="1" dirty="0"/>
              <a:t/>
            </a:r>
            <a:br>
              <a:rPr lang="en-GB" b="1" dirty="0"/>
            </a:br>
            <a:r>
              <a:rPr lang="en-GB" b="1" dirty="0"/>
              <a:t/>
            </a:r>
            <a:br>
              <a:rPr lang="en-GB" b="1" dirty="0"/>
            </a:br>
            <a:r>
              <a:rPr lang="en-GB" b="1" dirty="0"/>
              <a:t/>
            </a:r>
            <a:br>
              <a:rPr lang="en-GB" b="1" dirty="0"/>
            </a:br>
            <a:r>
              <a:rPr lang="en-GB" b="1" dirty="0">
                <a:solidFill>
                  <a:srgbClr val="FF0000"/>
                </a:solidFill>
              </a:rPr>
              <a:t>Steady-State Performance Characteristics of the Synchronous Machine</a:t>
            </a:r>
            <a:r>
              <a:rPr lang="en-US" b="1" dirty="0">
                <a:solidFill>
                  <a:srgbClr val="FF0000"/>
                </a:solidFill>
              </a:rPr>
              <a:t/>
            </a:r>
            <a:br>
              <a:rPr lang="en-US" b="1" dirty="0">
                <a:solidFill>
                  <a:srgbClr val="FF0000"/>
                </a:solidFill>
              </a:rPr>
            </a:br>
            <a:r>
              <a:rPr lang="en-US" dirty="0"/>
              <a:t> </a:t>
            </a:r>
            <a:br>
              <a:rPr lang="en-US" dirty="0"/>
            </a:br>
            <a:endParaRPr lang="en-US" dirty="0"/>
          </a:p>
        </p:txBody>
      </p:sp>
    </p:spTree>
    <p:extLst>
      <p:ext uri="{BB962C8B-B14F-4D97-AF65-F5344CB8AC3E}">
        <p14:creationId xmlns:p14="http://schemas.microsoft.com/office/powerpoint/2010/main" val="298608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5800" y="1066800"/>
            <a:ext cx="8077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a:solidFill>
                  <a:srgbClr val="FF0000"/>
                </a:solidFill>
              </a:rPr>
              <a:t>Open-Circuit Characteristics</a:t>
            </a:r>
            <a:r>
              <a:rPr lang="en-US" b="1" dirty="0"/>
              <a:t>	</a:t>
            </a:r>
            <a:br>
              <a:rPr lang="en-US" b="1" dirty="0"/>
            </a:br>
            <a:endParaRPr lang="en-US" dirty="0"/>
          </a:p>
        </p:txBody>
      </p:sp>
    </p:spTree>
    <p:extLst>
      <p:ext uri="{BB962C8B-B14F-4D97-AF65-F5344CB8AC3E}">
        <p14:creationId xmlns:p14="http://schemas.microsoft.com/office/powerpoint/2010/main" val="1404626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19200" y="990600"/>
            <a:ext cx="7010399"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dirty="0">
                <a:solidFill>
                  <a:srgbClr val="FF0000"/>
                </a:solidFill>
              </a:rPr>
              <a:t>Short-Circuit Characteristics</a:t>
            </a:r>
            <a:r>
              <a:rPr lang="en-US" b="1" dirty="0"/>
              <a:t/>
            </a:r>
            <a:br>
              <a:rPr lang="en-US" b="1" dirty="0"/>
            </a:br>
            <a:endParaRPr lang="en-US" dirty="0"/>
          </a:p>
        </p:txBody>
      </p:sp>
    </p:spTree>
    <p:extLst>
      <p:ext uri="{BB962C8B-B14F-4D97-AF65-F5344CB8AC3E}">
        <p14:creationId xmlns:p14="http://schemas.microsoft.com/office/powerpoint/2010/main" val="662960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3012699" y="1447800"/>
            <a:ext cx="5674101" cy="5410200"/>
          </a:xfrm>
        </p:spPr>
        <p:txBody>
          <a:bodyPr>
            <a:normAutofit fontScale="92500"/>
          </a:bodyPr>
          <a:lstStyle/>
          <a:p>
            <a:endParaRPr lang="en-GB" sz="2500" dirty="0">
              <a:solidFill>
                <a:schemeClr val="tx1"/>
              </a:solidFill>
            </a:endParaRPr>
          </a:p>
          <a:p>
            <a:pPr marL="0" indent="0">
              <a:buNone/>
            </a:pPr>
            <a:r>
              <a:rPr lang="en-GB" sz="2500" b="1" dirty="0">
                <a:solidFill>
                  <a:schemeClr val="tx1"/>
                </a:solidFill>
              </a:rPr>
              <a:t>Definition</a:t>
            </a:r>
            <a:r>
              <a:rPr lang="en-GB" sz="2500" dirty="0">
                <a:solidFill>
                  <a:schemeClr val="tx1"/>
                </a:solidFill>
              </a:rPr>
              <a:t>:</a:t>
            </a:r>
          </a:p>
          <a:p>
            <a:pPr marL="0" indent="0">
              <a:buNone/>
            </a:pPr>
            <a:r>
              <a:rPr lang="en-GB" sz="2500" dirty="0"/>
              <a:t>A synchronous machine is a</a:t>
            </a:r>
            <a:r>
              <a:rPr lang="en-US" sz="2500" dirty="0"/>
              <a:t>n AC machine whose rotor speed is the same as the angular speed of the revolving/rotating magnetic flux resulting from the interaction of two or more magnetic fields.</a:t>
            </a:r>
          </a:p>
          <a:p>
            <a:pPr marL="0" indent="0">
              <a:buNone/>
            </a:pPr>
            <a:endParaRPr lang="en-US" sz="2500" dirty="0"/>
          </a:p>
          <a:p>
            <a:pPr marL="0" indent="0">
              <a:buNone/>
            </a:pPr>
            <a:r>
              <a:rPr lang="en-GB" sz="2500" dirty="0"/>
              <a:t>Synchronous machines have alternating currents (AC) in the stator windings (called armature) and</a:t>
            </a:r>
          </a:p>
          <a:p>
            <a:pPr marL="0" indent="0">
              <a:buNone/>
            </a:pPr>
            <a:r>
              <a:rPr lang="en-GB" sz="2500" dirty="0"/>
              <a:t> DC currents in the rotor windings (called field).</a:t>
            </a:r>
            <a:endParaRPr lang="en-US" sz="2500" dirty="0"/>
          </a:p>
          <a:p>
            <a:endParaRPr lang="en-US" sz="2500" dirty="0"/>
          </a:p>
          <a:p>
            <a:pPr marL="109728" indent="0">
              <a:buNone/>
            </a:pPr>
            <a:endParaRPr lang="en-US" sz="2500" dirty="0"/>
          </a:p>
          <a:p>
            <a:pPr marL="0" indent="0">
              <a:buNone/>
            </a:pPr>
            <a:endParaRPr lang="en-GB" sz="2500" dirty="0"/>
          </a:p>
          <a:p>
            <a:pPr marL="0" indent="0">
              <a:buNone/>
            </a:pPr>
            <a:endParaRPr lang="en-GB" sz="2500" dirty="0"/>
          </a:p>
        </p:txBody>
      </p:sp>
      <p:sp>
        <p:nvSpPr>
          <p:cNvPr id="2" name="Title 1"/>
          <p:cNvSpPr>
            <a:spLocks noGrp="1"/>
          </p:cNvSpPr>
          <p:nvPr>
            <p:ph type="title"/>
          </p:nvPr>
        </p:nvSpPr>
        <p:spPr/>
        <p:txBody>
          <a:bodyPr>
            <a:normAutofit fontScale="90000"/>
          </a:bodyPr>
          <a:lstStyle/>
          <a:p>
            <a:r>
              <a:rPr lang="en-GB" b="1" dirty="0">
                <a:solidFill>
                  <a:srgbClr val="FF0000"/>
                </a:solidFill>
              </a:rPr>
              <a:t>UNIT 1-DEFINITION AND FEATURES</a:t>
            </a:r>
            <a:endParaRPr lang="en-US" dirty="0"/>
          </a:p>
        </p:txBody>
      </p:sp>
      <p:pic>
        <p:nvPicPr>
          <p:cNvPr id="4" name="Picture 3"/>
          <p:cNvPicPr>
            <a:picLocks noChangeAspect="1"/>
          </p:cNvPicPr>
          <p:nvPr/>
        </p:nvPicPr>
        <p:blipFill>
          <a:blip r:embed="rId3"/>
          <a:stretch>
            <a:fillRect/>
          </a:stretch>
        </p:blipFill>
        <p:spPr>
          <a:xfrm>
            <a:off x="0" y="1981200"/>
            <a:ext cx="3012699" cy="3754045"/>
          </a:xfrm>
          <a:prstGeom prst="rect">
            <a:avLst/>
          </a:prstGeom>
        </p:spPr>
      </p:pic>
    </p:spTree>
    <p:extLst>
      <p:ext uri="{BB962C8B-B14F-4D97-AF65-F5344CB8AC3E}">
        <p14:creationId xmlns:p14="http://schemas.microsoft.com/office/powerpoint/2010/main" val="434049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r>
              <a:rPr lang="en-US" dirty="0"/>
              <a:t>The armature resistance </a:t>
            </a:r>
            <a:r>
              <a:rPr lang="en-GB" dirty="0"/>
              <a:t> </a:t>
            </a:r>
            <a:r>
              <a:rPr lang="en-US" dirty="0"/>
              <a:t>per phase can be measured directly by voltmeter and ammeter method or by using Wheatstone bridge. </a:t>
            </a:r>
          </a:p>
        </p:txBody>
      </p:sp>
      <p:sp>
        <p:nvSpPr>
          <p:cNvPr id="2" name="Title 1"/>
          <p:cNvSpPr>
            <a:spLocks noGrp="1"/>
          </p:cNvSpPr>
          <p:nvPr>
            <p:ph type="title"/>
          </p:nvPr>
        </p:nvSpPr>
        <p:spPr/>
        <p:txBody>
          <a:bodyPr>
            <a:normAutofit fontScale="90000"/>
          </a:bodyPr>
          <a:lstStyle/>
          <a:p>
            <a:r>
              <a:rPr lang="en-US" b="1" dirty="0">
                <a:solidFill>
                  <a:srgbClr val="FF0000"/>
                </a:solidFill>
              </a:rPr>
              <a:t>Determination of the armature resistance </a:t>
            </a:r>
          </a:p>
        </p:txBody>
      </p:sp>
    </p:spTree>
    <p:extLst>
      <p:ext uri="{BB962C8B-B14F-4D97-AF65-F5344CB8AC3E}">
        <p14:creationId xmlns:p14="http://schemas.microsoft.com/office/powerpoint/2010/main" val="766463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dirty="0"/>
              <a:t> </a:t>
            </a:r>
          </a:p>
          <a:p>
            <a:pPr marL="0" indent="0">
              <a:buNone/>
            </a:pPr>
            <a:r>
              <a:rPr lang="en-US" dirty="0"/>
              <a:t>The following test results were obtained from a 3-phase, 6000 kVA, </a:t>
            </a:r>
            <a:r>
              <a:rPr lang="en-US" dirty="0" smtClean="0"/>
              <a:t>6.6 </a:t>
            </a:r>
            <a:r>
              <a:rPr lang="en-US" dirty="0"/>
              <a:t>kV star-connected, 2-pole, 50 Hz turbo alternator. With a field current of 125 A, the open circuit voltage is 8000 V at rated speed. With the same excitation and rated speed, the short-circuit current was 800 A. If at the rated full-load, the resistance drop is 3%, determine the following: </a:t>
            </a:r>
          </a:p>
          <a:p>
            <a:pPr marL="0" indent="0">
              <a:buNone/>
            </a:pPr>
            <a:endParaRPr lang="en-US" dirty="0"/>
          </a:p>
          <a:p>
            <a:pPr marL="571500" lvl="0" indent="-571500">
              <a:buFont typeface="+mj-lt"/>
              <a:buAutoNum type="romanLcPeriod"/>
            </a:pPr>
            <a:r>
              <a:rPr lang="en-US" dirty="0"/>
              <a:t>synchronous impedance </a:t>
            </a:r>
          </a:p>
          <a:p>
            <a:pPr marL="571500" lvl="0" indent="-571500">
              <a:buFont typeface="+mj-lt"/>
              <a:buAutoNum type="romanLcPeriod"/>
            </a:pPr>
            <a:r>
              <a:rPr lang="en-GB" dirty="0"/>
              <a:t>armature resistance </a:t>
            </a:r>
            <a:endParaRPr lang="en-US" dirty="0"/>
          </a:p>
          <a:p>
            <a:pPr marL="571500" lvl="0" indent="-571500">
              <a:buFont typeface="+mj-lt"/>
              <a:buAutoNum type="romanLcPeriod"/>
            </a:pPr>
            <a:r>
              <a:rPr lang="en-GB" dirty="0"/>
              <a:t>synchronous reactance </a:t>
            </a:r>
            <a:endParaRPr lang="en-US" dirty="0"/>
          </a:p>
          <a:p>
            <a:pPr marL="0" indent="0">
              <a:buNone/>
            </a:pPr>
            <a:endParaRPr lang="en-US" dirty="0"/>
          </a:p>
        </p:txBody>
      </p:sp>
      <p:sp>
        <p:nvSpPr>
          <p:cNvPr id="2" name="Title 1"/>
          <p:cNvSpPr>
            <a:spLocks noGrp="1"/>
          </p:cNvSpPr>
          <p:nvPr>
            <p:ph type="title"/>
          </p:nvPr>
        </p:nvSpPr>
        <p:spPr/>
        <p:txBody>
          <a:bodyPr>
            <a:normAutofit fontScale="90000"/>
          </a:bodyPr>
          <a:lstStyle/>
          <a:p>
            <a:pPr algn="ctr"/>
            <a:r>
              <a:rPr lang="en-US" i="1" dirty="0">
                <a:solidFill>
                  <a:srgbClr val="FF0000"/>
                </a:solidFill>
              </a:rPr>
              <a:t/>
            </a:r>
            <a:br>
              <a:rPr lang="en-US" i="1" dirty="0">
                <a:solidFill>
                  <a:srgbClr val="FF0000"/>
                </a:solidFill>
              </a:rPr>
            </a:br>
            <a:r>
              <a:rPr lang="en-US" dirty="0">
                <a:solidFill>
                  <a:srgbClr val="FF0000"/>
                </a:solidFill>
              </a:rPr>
              <a:t>Example 1	</a:t>
            </a:r>
            <a:br>
              <a:rPr lang="en-US" dirty="0">
                <a:solidFill>
                  <a:srgbClr val="FF0000"/>
                </a:solidFill>
              </a:rPr>
            </a:br>
            <a:endParaRPr lang="en-US" dirty="0"/>
          </a:p>
        </p:txBody>
      </p:sp>
    </p:spTree>
    <p:extLst>
      <p:ext uri="{BB962C8B-B14F-4D97-AF65-F5344CB8AC3E}">
        <p14:creationId xmlns:p14="http://schemas.microsoft.com/office/powerpoint/2010/main" val="756703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0868"/>
            <a:ext cx="8229600" cy="4525963"/>
          </a:xfrm>
        </p:spPr>
        <p:txBody>
          <a:bodyPr>
            <a:normAutofit/>
          </a:bodyPr>
          <a:lstStyle/>
          <a:p>
            <a:pPr marL="0" indent="0">
              <a:buNone/>
            </a:pPr>
            <a:r>
              <a:rPr lang="en-US" sz="2500" dirty="0"/>
              <a:t>The synchronous impedance is calculated using the equation</a:t>
            </a:r>
          </a:p>
          <a:p>
            <a:pPr marL="0" lvl="0" indent="0">
              <a:buNone/>
            </a:pPr>
            <a:endParaRPr lang="en-US" sz="2500" dirty="0"/>
          </a:p>
          <a:p>
            <a:pPr marL="0" indent="0">
              <a:buNone/>
            </a:pPr>
            <a:r>
              <a:rPr lang="en-US" sz="2500" dirty="0"/>
              <a:t> </a:t>
            </a:r>
          </a:p>
          <a:p>
            <a:pPr marL="0" indent="0">
              <a:buNone/>
            </a:pPr>
            <a:endParaRPr lang="en-US" sz="2500" dirty="0"/>
          </a:p>
          <a:p>
            <a:pPr marL="0" indent="0">
              <a:buNone/>
            </a:pPr>
            <a:r>
              <a:rPr lang="en-US" sz="2500" dirty="0"/>
              <a:t> </a:t>
            </a:r>
          </a:p>
          <a:p>
            <a:pPr marL="0" lvl="0" indent="0">
              <a:buNone/>
            </a:pPr>
            <a:r>
              <a:rPr lang="en-US" sz="2500" dirty="0"/>
              <a:t>ii. The voltage per phase is </a:t>
            </a:r>
          </a:p>
          <a:p>
            <a:pPr marL="0" indent="0">
              <a:buNone/>
            </a:pPr>
            <a:endParaRPr lang="en-GB" sz="2500" dirty="0"/>
          </a:p>
          <a:p>
            <a:pPr marL="0" indent="0">
              <a:buNone/>
            </a:pPr>
            <a:endParaRPr lang="en-GB" sz="2500" dirty="0"/>
          </a:p>
          <a:p>
            <a:pPr marL="0" indent="0">
              <a:buNone/>
            </a:pPr>
            <a:endParaRPr lang="en-GB" dirty="0"/>
          </a:p>
          <a:p>
            <a:pPr marL="0" indent="0">
              <a:buNone/>
            </a:pPr>
            <a:endParaRPr lang="en-GB" dirty="0"/>
          </a:p>
        </p:txBody>
      </p:sp>
      <p:sp>
        <p:nvSpPr>
          <p:cNvPr id="2" name="Title 1"/>
          <p:cNvSpPr>
            <a:spLocks noGrp="1"/>
          </p:cNvSpPr>
          <p:nvPr>
            <p:ph type="title"/>
          </p:nvPr>
        </p:nvSpPr>
        <p:spPr/>
        <p:txBody>
          <a:bodyPr>
            <a:normAutofit fontScale="90000"/>
          </a:bodyPr>
          <a:lstStyle/>
          <a:p>
            <a:pPr algn="ctr"/>
            <a:r>
              <a:rPr lang="en-US" dirty="0">
                <a:solidFill>
                  <a:srgbClr val="FF0000"/>
                </a:solidFill>
              </a:rPr>
              <a:t/>
            </a:r>
            <a:br>
              <a:rPr lang="en-US" dirty="0">
                <a:solidFill>
                  <a:srgbClr val="FF0000"/>
                </a:solidFill>
              </a:rPr>
            </a:br>
            <a:r>
              <a:rPr lang="en-US" dirty="0">
                <a:solidFill>
                  <a:srgbClr val="FF0000"/>
                </a:solidFill>
                <a:effectLst>
                  <a:outerShdw blurRad="38100" dist="38100" dir="2700000" algn="tl">
                    <a:srgbClr val="000000">
                      <a:alpha val="43137"/>
                    </a:srgbClr>
                  </a:outerShdw>
                </a:effectLst>
              </a:rPr>
              <a:t>Solution</a:t>
            </a:r>
            <a:r>
              <a:rPr lang="en-US" dirty="0">
                <a:solidFill>
                  <a:srgbClr val="FF0000"/>
                </a:solidFill>
                <a:effectLst>
                  <a:outerShdw blurRad="38100" dist="38100" dir="2700000" algn="tl" rotWithShape="0">
                    <a:srgbClr val="000000">
                      <a:alpha val="43137"/>
                    </a:srgbClr>
                  </a:outerShdw>
                </a:effectLst>
              </a:rPr>
              <a:t> 1</a:t>
            </a:r>
            <a:r>
              <a:rPr lang="en-US" sz="9600" dirty="0">
                <a:solidFill>
                  <a:srgbClr val="FF0000"/>
                </a:solidFill>
              </a:rPr>
              <a:t/>
            </a:r>
            <a:br>
              <a:rPr lang="en-US" sz="9600" dirty="0">
                <a:solidFill>
                  <a:srgbClr val="FF0000"/>
                </a:solidFill>
              </a:rPr>
            </a:b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 y="2653660"/>
            <a:ext cx="13944600" cy="130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5029200"/>
            <a:ext cx="5410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614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a:p>
            <a:pPr marL="0" indent="0">
              <a:buNone/>
            </a:pPr>
            <a:r>
              <a:rPr lang="en-US" dirty="0"/>
              <a:t>Full load current, </a:t>
            </a:r>
          </a:p>
          <a:p>
            <a:pPr marL="0" indent="0">
              <a:buNone/>
            </a:pPr>
            <a:endParaRPr lang="en-GB" dirty="0"/>
          </a:p>
          <a:p>
            <a:pPr marL="0" indent="0">
              <a:buNone/>
            </a:pPr>
            <a:r>
              <a:rPr lang="en-GB" dirty="0"/>
              <a:t>Resistance drop,</a:t>
            </a:r>
          </a:p>
          <a:p>
            <a:pPr marL="0" indent="0">
              <a:buNone/>
            </a:pPr>
            <a:endParaRPr lang="en-GB" dirty="0"/>
          </a:p>
          <a:p>
            <a:pPr marL="0" indent="0">
              <a:buNone/>
            </a:pPr>
            <a:r>
              <a:rPr lang="en-US" dirty="0"/>
              <a:t>iii. Synchronous reactance,</a:t>
            </a:r>
            <a:endParaRPr lang="en-GB" dirty="0"/>
          </a:p>
          <a:p>
            <a:pPr marL="0" indent="0">
              <a:buNone/>
            </a:pPr>
            <a:endParaRPr lang="en-US" dirty="0"/>
          </a:p>
          <a:p>
            <a:pPr marL="0" indent="0">
              <a:buNone/>
            </a:pPr>
            <a:endParaRPr lang="en-US" dirty="0"/>
          </a:p>
        </p:txBody>
      </p:sp>
      <p:sp>
        <p:nvSpPr>
          <p:cNvPr id="2" name="Title 1"/>
          <p:cNvSpPr>
            <a:spLocks noGrp="1"/>
          </p:cNvSpPr>
          <p:nvPr>
            <p:ph type="title"/>
          </p:nvPr>
        </p:nvSpPr>
        <p:spPr/>
        <p:txBody>
          <a:bodyPr>
            <a:normAutofit/>
          </a:bodyPr>
          <a:lstStyle/>
          <a:p>
            <a:pPr algn="ctr"/>
            <a:r>
              <a:rPr lang="en-US" sz="3500" dirty="0">
                <a:solidFill>
                  <a:srgbClr val="FF0000"/>
                </a:solidFill>
                <a:effectLst>
                  <a:outerShdw blurRad="38100" dist="38100" dir="2700000" algn="tl">
                    <a:srgbClr val="000000">
                      <a:alpha val="43137"/>
                    </a:srgbClr>
                  </a:outerShdw>
                </a:effectLst>
              </a:rPr>
              <a:t>Solution</a:t>
            </a:r>
            <a:r>
              <a:rPr lang="en-US" sz="3500" dirty="0">
                <a:solidFill>
                  <a:srgbClr val="FF0000"/>
                </a:solidFill>
                <a:effectLst>
                  <a:outerShdw blurRad="38100" dist="38100" dir="2700000" algn="tl" rotWithShape="0">
                    <a:srgbClr val="000000">
                      <a:alpha val="43137"/>
                    </a:srgbClr>
                  </a:outerShdw>
                </a:effectLst>
              </a:rPr>
              <a:t> 1…cont’d</a:t>
            </a:r>
            <a:endParaRPr lang="en-US" sz="3500"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1828800"/>
            <a:ext cx="411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2819400"/>
            <a:ext cx="12693733" cy="99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5618" y="4405085"/>
            <a:ext cx="13498296" cy="56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3999" y="5181600"/>
            <a:ext cx="653142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5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458200" cy="4525963"/>
          </a:xfrm>
        </p:spPr>
        <p:txBody>
          <a:bodyPr>
            <a:normAutofit lnSpcReduction="10000"/>
          </a:bodyPr>
          <a:lstStyle/>
          <a:p>
            <a:pPr marL="0" indent="0">
              <a:buNone/>
            </a:pPr>
            <a:r>
              <a:rPr lang="en-GB" dirty="0"/>
              <a:t>  </a:t>
            </a:r>
            <a:endParaRPr lang="en-US" dirty="0"/>
          </a:p>
          <a:p>
            <a:endParaRPr lang="en-GB" i="1" dirty="0"/>
          </a:p>
          <a:p>
            <a:endParaRPr lang="en-GB" i="1" dirty="0"/>
          </a:p>
          <a:p>
            <a:endParaRPr lang="en-GB" i="1" dirty="0"/>
          </a:p>
          <a:p>
            <a:endParaRPr lang="en-GB" i="1" dirty="0"/>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r>
              <a:rPr lang="en-GB" dirty="0"/>
              <a:t>Fig 11: (a) Circuit Diagram (b) Phasor Diagram</a:t>
            </a:r>
            <a:endParaRPr lang="en-US" b="1" dirty="0"/>
          </a:p>
        </p:txBody>
      </p:sp>
      <p:sp>
        <p:nvSpPr>
          <p:cNvPr id="2" name="Title 1"/>
          <p:cNvSpPr>
            <a:spLocks noGrp="1"/>
          </p:cNvSpPr>
          <p:nvPr>
            <p:ph type="title"/>
          </p:nvPr>
        </p:nvSpPr>
        <p:spPr/>
        <p:txBody>
          <a:bodyPr>
            <a:normAutofit fontScale="90000"/>
          </a:bodyPr>
          <a:lstStyle/>
          <a:p>
            <a:r>
              <a:rPr lang="en-US" dirty="0">
                <a:solidFill>
                  <a:srgbClr val="FF0000"/>
                </a:solidFill>
              </a:rPr>
              <a:t>Output </a:t>
            </a:r>
            <a:r>
              <a:rPr lang="en-GB" dirty="0">
                <a:solidFill>
                  <a:srgbClr val="FF0000"/>
                </a:solidFill>
              </a:rPr>
              <a:t>Power Delivered By Cylindrical-Rotor Synchronous Generator</a:t>
            </a:r>
            <a:endParaRPr lang="en-US" dirty="0">
              <a:solidFill>
                <a:srgbClr val="FF000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382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027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GB" dirty="0"/>
              <a:t>The power  delivered to the load or bus end  is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In polar forms,</a:t>
            </a:r>
          </a:p>
          <a:p>
            <a:pPr marL="0" indent="0">
              <a:buNone/>
            </a:pPr>
            <a:endParaRPr lang="en-GB" dirty="0"/>
          </a:p>
          <a:p>
            <a:pPr marL="0" indent="0">
              <a:buNone/>
            </a:pPr>
            <a:endParaRPr lang="en-US" dirty="0"/>
          </a:p>
          <a:p>
            <a:pPr marL="0" indent="0">
              <a:buNone/>
            </a:pPr>
            <a:r>
              <a:rPr lang="en-GB" i="1" dirty="0"/>
              <a:t>	 					 </a:t>
            </a:r>
            <a:endParaRPr lang="en-US" dirty="0"/>
          </a:p>
        </p:txBody>
      </p:sp>
      <p:sp>
        <p:nvSpPr>
          <p:cNvPr id="2" name="Title 1"/>
          <p:cNvSpPr>
            <a:spLocks noGrp="1"/>
          </p:cNvSpPr>
          <p:nvPr>
            <p:ph type="title"/>
          </p:nvPr>
        </p:nvSpPr>
        <p:spPr/>
        <p:txBody>
          <a:bodyPr/>
          <a:lstStyle/>
          <a:p>
            <a:pPr algn="ctr"/>
            <a:r>
              <a:rPr lang="en-US" dirty="0">
                <a:solidFill>
                  <a:srgbClr val="FF0000"/>
                </a:solidFill>
              </a:rPr>
              <a:t>Output </a:t>
            </a:r>
            <a:r>
              <a:rPr lang="en-GB" dirty="0">
                <a:solidFill>
                  <a:srgbClr val="FF0000"/>
                </a:solidFill>
              </a:rPr>
              <a:t>Power…cont’d.</a:t>
            </a: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2555071" cy="9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887388"/>
            <a:ext cx="9144000" cy="77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4724399"/>
            <a:ext cx="10668000" cy="100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628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
            </a:r>
            <a:r>
              <a:rPr lang="en-US" b="1" dirty="0"/>
              <a:t>real part</a:t>
            </a:r>
            <a:r>
              <a:rPr lang="en-US" dirty="0"/>
              <a:t> of the current is</a:t>
            </a:r>
          </a:p>
          <a:p>
            <a:endParaRPr lang="en-US" dirty="0"/>
          </a:p>
          <a:p>
            <a:endParaRPr lang="en-US" dirty="0"/>
          </a:p>
          <a:p>
            <a:endParaRPr lang="en-US" dirty="0"/>
          </a:p>
          <a:p>
            <a:endParaRPr lang="en-US" dirty="0"/>
          </a:p>
          <a:p>
            <a:endParaRPr lang="en-US" dirty="0"/>
          </a:p>
          <a:p>
            <a:r>
              <a:rPr lang="en-US" dirty="0" smtClean="0"/>
              <a:t>But</a:t>
            </a:r>
          </a:p>
          <a:p>
            <a:endParaRPr lang="en-US" dirty="0"/>
          </a:p>
          <a:p>
            <a:pPr marL="0" indent="0">
              <a:buNone/>
            </a:pPr>
            <a:r>
              <a:rPr lang="en-GB" dirty="0"/>
              <a:t>Substituting Eqn (23) into (20), we obtain, </a:t>
            </a:r>
            <a:r>
              <a:rPr lang="en-US" dirty="0"/>
              <a:t> </a:t>
            </a:r>
          </a:p>
          <a:p>
            <a:pPr marL="0" indent="0">
              <a:buNone/>
            </a:pPr>
            <a:endParaRPr lang="en-US" dirty="0"/>
          </a:p>
          <a:p>
            <a:endParaRPr lang="en-US" dirty="0"/>
          </a:p>
        </p:txBody>
      </p:sp>
      <p:sp>
        <p:nvSpPr>
          <p:cNvPr id="2" name="Title 1"/>
          <p:cNvSpPr>
            <a:spLocks noGrp="1"/>
          </p:cNvSpPr>
          <p:nvPr>
            <p:ph type="title"/>
          </p:nvPr>
        </p:nvSpPr>
        <p:spPr/>
        <p:txBody>
          <a:bodyPr/>
          <a:lstStyle/>
          <a:p>
            <a:pPr algn="ctr"/>
            <a:r>
              <a:rPr lang="en-US" dirty="0">
                <a:solidFill>
                  <a:srgbClr val="FF0000"/>
                </a:solidFill>
              </a:rPr>
              <a:t>Output </a:t>
            </a:r>
            <a:r>
              <a:rPr lang="en-GB" dirty="0">
                <a:solidFill>
                  <a:srgbClr val="FF0000"/>
                </a:solidFill>
              </a:rPr>
              <a:t>Power…cont’d.</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905000"/>
            <a:ext cx="1380066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4212566"/>
            <a:ext cx="19176767" cy="6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485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81000" y="1828800"/>
            <a:ext cx="1148923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pPr algn="ctr"/>
            <a:r>
              <a:rPr lang="en-US" dirty="0"/>
              <a:t/>
            </a:r>
            <a:br>
              <a:rPr lang="en-US" dirty="0"/>
            </a:br>
            <a:r>
              <a:rPr lang="en-US" dirty="0"/>
              <a:t/>
            </a:r>
            <a:br>
              <a:rPr lang="en-US" dirty="0"/>
            </a:br>
            <a:r>
              <a:rPr lang="en-US" dirty="0"/>
              <a:t/>
            </a:r>
            <a:br>
              <a:rPr lang="en-US" dirty="0"/>
            </a:br>
            <a:r>
              <a:rPr lang="en-US" dirty="0"/>
              <a:t/>
            </a:r>
            <a:br>
              <a:rPr lang="en-US" dirty="0"/>
            </a:br>
            <a:r>
              <a:rPr lang="en-US" dirty="0">
                <a:solidFill>
                  <a:srgbClr val="FF0000"/>
                </a:solidFill>
              </a:rPr>
              <a:t>Output </a:t>
            </a:r>
            <a:r>
              <a:rPr lang="en-GB" dirty="0">
                <a:solidFill>
                  <a:srgbClr val="FF0000"/>
                </a:solidFill>
              </a:rPr>
              <a:t>Power…cont’d.</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580694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normAutofit lnSpcReduction="10000"/>
          </a:bodyPr>
          <a:lstStyle/>
          <a:p>
            <a:pPr marL="0" indent="0">
              <a:buNone/>
            </a:pPr>
            <a:r>
              <a:rPr lang="en-US" dirty="0"/>
              <a:t>Where</a:t>
            </a:r>
          </a:p>
          <a:p>
            <a:pPr marL="0" indent="0">
              <a:buNone/>
            </a:pPr>
            <a:r>
              <a:rPr lang="en-US" dirty="0"/>
              <a:t>And is usually a small angle.</a:t>
            </a:r>
          </a:p>
          <a:p>
            <a:pPr marL="0" indent="0">
              <a:buNone/>
            </a:pPr>
            <a:endParaRPr lang="en-US" dirty="0"/>
          </a:p>
          <a:p>
            <a:pPr marL="0" indent="0">
              <a:buNone/>
            </a:pPr>
            <a:r>
              <a:rPr lang="en-US" dirty="0"/>
              <a:t>Similarly,</a:t>
            </a:r>
          </a:p>
          <a:p>
            <a:pPr marL="0" indent="0">
              <a:buNone/>
            </a:pPr>
            <a:endParaRPr lang="en-US" dirty="0"/>
          </a:p>
          <a:p>
            <a:pPr marL="0" indent="0">
              <a:buNone/>
            </a:pPr>
            <a:r>
              <a:rPr lang="en-US" dirty="0"/>
              <a:t>With negligible resistance,</a:t>
            </a:r>
          </a:p>
          <a:p>
            <a:pPr marL="0" indent="0">
              <a:buNone/>
            </a:pPr>
            <a:endParaRPr lang="en-US" dirty="0"/>
          </a:p>
          <a:p>
            <a:pPr marL="0" indent="0">
              <a:buNone/>
            </a:pPr>
            <a:r>
              <a:rPr lang="en-US" dirty="0"/>
              <a:t>With negligible resistance and constant voltage, maximum power occurs at</a:t>
            </a:r>
          </a:p>
          <a:p>
            <a:pPr marL="0" indent="0">
              <a:buNone/>
            </a:pPr>
            <a:r>
              <a:rPr lang="en-US" dirty="0"/>
              <a:t>   </a:t>
            </a:r>
          </a:p>
          <a:p>
            <a:pPr marL="0" indent="0">
              <a:buNone/>
            </a:pPr>
            <a:r>
              <a:rPr lang="en-US" dirty="0"/>
              <a:t> </a:t>
            </a:r>
          </a:p>
        </p:txBody>
      </p:sp>
      <p:sp>
        <p:nvSpPr>
          <p:cNvPr id="2" name="Title 1"/>
          <p:cNvSpPr>
            <a:spLocks noGrp="1"/>
          </p:cNvSpPr>
          <p:nvPr>
            <p:ph type="title"/>
          </p:nvPr>
        </p:nvSpPr>
        <p:spPr/>
        <p:txBody>
          <a:bodyPr>
            <a:normAutofit fontScale="90000"/>
          </a:bodyPr>
          <a:lstStyle/>
          <a:p>
            <a:pPr algn="ctr"/>
            <a:r>
              <a:rPr lang="en-US" dirty="0"/>
              <a:t/>
            </a:r>
            <a:br>
              <a:rPr lang="en-US" dirty="0"/>
            </a:br>
            <a:r>
              <a:rPr lang="en-US" dirty="0"/>
              <a:t/>
            </a:r>
            <a:br>
              <a:rPr lang="en-US" dirty="0"/>
            </a:br>
            <a:r>
              <a:rPr lang="en-US" dirty="0"/>
              <a:t/>
            </a:r>
            <a:br>
              <a:rPr lang="en-US" dirty="0"/>
            </a:br>
            <a:r>
              <a:rPr lang="en-US" dirty="0"/>
              <a:t/>
            </a:r>
            <a:br>
              <a:rPr lang="en-US" dirty="0"/>
            </a:br>
            <a:r>
              <a:rPr lang="en-US" dirty="0">
                <a:solidFill>
                  <a:srgbClr val="FF0000"/>
                </a:solidFill>
              </a:rPr>
              <a:t>Output </a:t>
            </a:r>
            <a:r>
              <a:rPr lang="en-GB" dirty="0">
                <a:solidFill>
                  <a:srgbClr val="FF0000"/>
                </a:solidFill>
              </a:rPr>
              <a:t>Power…cont’d.</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168400"/>
            <a:ext cx="11353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2618628"/>
            <a:ext cx="13563600" cy="91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1138" y="2997199"/>
            <a:ext cx="1148139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5400" y="4876800"/>
            <a:ext cx="1120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08229" y="5516562"/>
            <a:ext cx="13093771"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328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pPr marL="0" indent="0">
              <a:buNone/>
            </a:pPr>
            <a:r>
              <a:rPr lang="en-GB" dirty="0"/>
              <a:t>The maximum power per phase is given as:</a:t>
            </a:r>
            <a:endParaRPr lang="en-US" dirty="0"/>
          </a:p>
          <a:p>
            <a:pPr marL="0" indent="0">
              <a:buNone/>
            </a:pPr>
            <a:r>
              <a:rPr lang="en-US" dirty="0"/>
              <a:t> </a:t>
            </a:r>
          </a:p>
          <a:p>
            <a:endParaRPr lang="en-US" dirty="0"/>
          </a:p>
        </p:txBody>
      </p:sp>
      <p:sp>
        <p:nvSpPr>
          <p:cNvPr id="2" name="Title 1"/>
          <p:cNvSpPr>
            <a:spLocks noGrp="1"/>
          </p:cNvSpPr>
          <p:nvPr>
            <p:ph type="title"/>
          </p:nvPr>
        </p:nvSpPr>
        <p:spPr/>
        <p:txBody>
          <a:bodyPr>
            <a:normAutofit fontScale="90000"/>
          </a:bodyPr>
          <a:lstStyle/>
          <a:p>
            <a:r>
              <a:rPr lang="en-US" b="1" dirty="0"/>
              <a:t/>
            </a:r>
            <a:br>
              <a:rPr lang="en-US" b="1" dirty="0"/>
            </a:br>
            <a:r>
              <a:rPr lang="en-US" b="1" dirty="0"/>
              <a:t/>
            </a:r>
            <a:br>
              <a:rPr lang="en-US" b="1" dirty="0"/>
            </a:br>
            <a:r>
              <a:rPr lang="en-US" b="1" dirty="0">
                <a:solidFill>
                  <a:srgbClr val="FF0000"/>
                </a:solidFill>
              </a:rPr>
              <a:t>Maximum </a:t>
            </a:r>
            <a:r>
              <a:rPr lang="en-GB" b="1" dirty="0">
                <a:solidFill>
                  <a:srgbClr val="FF0000"/>
                </a:solidFill>
              </a:rPr>
              <a:t>Power Output From Cylindrical-Rotor Synchronous Generator</a:t>
            </a:r>
            <a:r>
              <a:rPr lang="en-US" b="1" dirty="0">
                <a:solidFill>
                  <a:srgbClr val="FF0000"/>
                </a:solidFill>
              </a:rPr>
              <a:t/>
            </a:r>
            <a:br>
              <a:rPr lang="en-US" b="1" dirty="0">
                <a:solidFill>
                  <a:srgbClr val="FF0000"/>
                </a:solidFill>
              </a:rPr>
            </a:br>
            <a:r>
              <a:rPr lang="en-GB" dirty="0"/>
              <a:t> </a:t>
            </a:r>
            <a:r>
              <a:rPr lang="en-US" dirty="0"/>
              <a:t/>
            </a:r>
            <a:br>
              <a:rPr lang="en-US" dirty="0"/>
            </a:b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794000"/>
            <a:ext cx="12649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08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lvl="0" indent="0">
              <a:buNone/>
            </a:pPr>
            <a:r>
              <a:rPr lang="en-GB" b="1" dirty="0">
                <a:solidFill>
                  <a:srgbClr val="FF0000"/>
                </a:solidFill>
              </a:rPr>
              <a:t>1. Stator:</a:t>
            </a:r>
          </a:p>
          <a:p>
            <a:pPr marL="0" lvl="0" indent="0">
              <a:buNone/>
            </a:pPr>
            <a:r>
              <a:rPr lang="en-GB" dirty="0"/>
              <a:t>The stator unit is the stationary part of the machine and consists of the </a:t>
            </a:r>
          </a:p>
          <a:p>
            <a:r>
              <a:rPr lang="en-GB" dirty="0"/>
              <a:t>stator frame or yoke and </a:t>
            </a:r>
          </a:p>
          <a:p>
            <a:r>
              <a:rPr lang="en-GB" dirty="0"/>
              <a:t>the armature coils. </a:t>
            </a:r>
          </a:p>
          <a:p>
            <a:endParaRPr lang="en-GB" dirty="0"/>
          </a:p>
          <a:p>
            <a:pPr marL="0" indent="0">
              <a:buNone/>
            </a:pPr>
            <a:r>
              <a:rPr lang="en-GB" dirty="0"/>
              <a:t>The </a:t>
            </a:r>
            <a:r>
              <a:rPr lang="en-GB" b="1" dirty="0"/>
              <a:t>stator frame or yoke </a:t>
            </a:r>
            <a:r>
              <a:rPr lang="en-GB" dirty="0"/>
              <a:t>serves the purposes of </a:t>
            </a:r>
            <a:r>
              <a:rPr lang="en-US" dirty="0"/>
              <a:t>:</a:t>
            </a:r>
            <a:r>
              <a:rPr lang="en-GB" dirty="0"/>
              <a:t> </a:t>
            </a:r>
            <a:endParaRPr lang="en-US" dirty="0"/>
          </a:p>
          <a:p>
            <a:pPr marL="514350" lvl="0" indent="-514350">
              <a:buFont typeface="+mj-lt"/>
              <a:buAutoNum type="alphaLcParenR"/>
            </a:pPr>
            <a:r>
              <a:rPr lang="en-GB" dirty="0"/>
              <a:t>providing mechanical support for the poles </a:t>
            </a:r>
            <a:endParaRPr lang="en-US" dirty="0"/>
          </a:p>
          <a:p>
            <a:pPr marL="514350" lvl="0" indent="-514350">
              <a:buFont typeface="+mj-lt"/>
              <a:buAutoNum type="alphaLcParenR"/>
            </a:pPr>
            <a:r>
              <a:rPr lang="en-GB" dirty="0"/>
              <a:t>protection for the machine and </a:t>
            </a:r>
            <a:endParaRPr lang="en-US" dirty="0"/>
          </a:p>
          <a:p>
            <a:pPr marL="514350" lvl="0" indent="-514350">
              <a:buFont typeface="+mj-lt"/>
              <a:buAutoNum type="alphaLcParenR"/>
            </a:pPr>
            <a:r>
              <a:rPr lang="en-GB" dirty="0"/>
              <a:t>carrying the armature flux produced by the poles.</a:t>
            </a:r>
            <a:endParaRPr lang="en-US" dirty="0"/>
          </a:p>
        </p:txBody>
      </p:sp>
      <p:sp>
        <p:nvSpPr>
          <p:cNvPr id="3" name="Title 2"/>
          <p:cNvSpPr>
            <a:spLocks noGrp="1"/>
          </p:cNvSpPr>
          <p:nvPr>
            <p:ph type="title"/>
          </p:nvPr>
        </p:nvSpPr>
        <p:spPr/>
        <p:txBody>
          <a:bodyPr>
            <a:normAutofit fontScale="90000"/>
          </a:bodyPr>
          <a:lstStyle/>
          <a:p>
            <a:pPr algn="ctr"/>
            <a:r>
              <a:rPr lang="en-GB" dirty="0"/>
              <a:t/>
            </a:r>
            <a:br>
              <a:rPr lang="en-GB" dirty="0"/>
            </a:br>
            <a:r>
              <a:rPr lang="en-GB" dirty="0">
                <a:solidFill>
                  <a:srgbClr val="FF0000"/>
                </a:solidFill>
              </a:rPr>
              <a:t>Constructional Features</a:t>
            </a:r>
            <a:r>
              <a:rPr lang="en-GB" dirty="0"/>
              <a:t/>
            </a:r>
            <a:br>
              <a:rPr lang="en-GB" dirty="0"/>
            </a:br>
            <a:endParaRPr lang="en-US" dirty="0"/>
          </a:p>
        </p:txBody>
      </p:sp>
    </p:spTree>
    <p:extLst>
      <p:ext uri="{BB962C8B-B14F-4D97-AF65-F5344CB8AC3E}">
        <p14:creationId xmlns:p14="http://schemas.microsoft.com/office/powerpoint/2010/main" val="1916753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914400" y="2514600"/>
            <a:ext cx="1324590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pPr algn="l"/>
            <a:r>
              <a:rPr lang="en-GB" dirty="0"/>
              <a:t/>
            </a:r>
            <a:br>
              <a:rPr lang="en-GB" dirty="0"/>
            </a:br>
            <a:r>
              <a:rPr lang="en-GB" dirty="0"/>
              <a:t/>
            </a:r>
            <a:br>
              <a:rPr lang="en-GB" dirty="0"/>
            </a:br>
            <a:r>
              <a:rPr lang="en-GB" dirty="0"/>
              <a:t/>
            </a:r>
            <a:br>
              <a:rPr lang="en-GB" dirty="0"/>
            </a:br>
            <a:r>
              <a:rPr lang="en-GB" dirty="0"/>
              <a:t/>
            </a:r>
            <a:br>
              <a:rPr lang="en-GB" dirty="0"/>
            </a:br>
            <a:r>
              <a:rPr lang="en-GB" dirty="0"/>
              <a:t/>
            </a:r>
            <a:br>
              <a:rPr lang="en-GB" dirty="0"/>
            </a:br>
            <a:r>
              <a:rPr lang="en-GB" dirty="0"/>
              <a:t/>
            </a:r>
            <a:br>
              <a:rPr lang="en-GB" dirty="0"/>
            </a:br>
            <a:r>
              <a:rPr lang="en-GB" dirty="0"/>
              <a:t/>
            </a:r>
            <a:br>
              <a:rPr lang="en-GB" dirty="0"/>
            </a:br>
            <a:r>
              <a:rPr lang="en-GB" dirty="0">
                <a:solidFill>
                  <a:srgbClr val="FF0000"/>
                </a:solidFill>
              </a:rPr>
              <a:t>Maximum current and power factor corresponding to maximum power output:</a:t>
            </a:r>
            <a:br>
              <a:rPr lang="en-GB" dirty="0">
                <a:solidFill>
                  <a:srgbClr val="FF0000"/>
                </a:solidFill>
              </a:rPr>
            </a:br>
            <a:r>
              <a:rPr lang="en-GB" dirty="0"/>
              <a:t/>
            </a:r>
            <a:br>
              <a:rPr lang="en-GB" dirty="0"/>
            </a:br>
            <a:r>
              <a:rPr lang="en-GB" dirty="0"/>
              <a:t/>
            </a:r>
            <a:br>
              <a:rPr lang="en-GB" dirty="0"/>
            </a:br>
            <a:r>
              <a:rPr lang="en-GB" dirty="0"/>
              <a:t/>
            </a:r>
            <a:br>
              <a:rPr lang="en-GB" dirty="0"/>
            </a:br>
            <a:r>
              <a:rPr lang="en-GB" dirty="0"/>
              <a:t/>
            </a:r>
            <a:br>
              <a:rPr lang="en-GB" dirty="0"/>
            </a:br>
            <a:r>
              <a:rPr lang="en-US" dirty="0"/>
              <a:t/>
            </a:r>
            <a:br>
              <a:rPr lang="en-US" dirty="0"/>
            </a:br>
            <a:endParaRPr lang="en-US" dirty="0"/>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86200"/>
            <a:ext cx="12609567" cy="1489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606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a:t>A 3-phase 11 kV 5 MVA star-connected alternator has a synchronous impedance of</a:t>
            </a:r>
          </a:p>
          <a:p>
            <a:pPr marL="0" indent="0">
              <a:buNone/>
            </a:pPr>
            <a:r>
              <a:rPr lang="en-GB" dirty="0"/>
              <a:t> (             per phase. Its excitation is such that the generated line emf is 12 kV. If the alternator is connected to an infinite busbar, determine the maximum output at the given excitation. </a:t>
            </a:r>
            <a:endParaRPr lang="en-US" dirty="0"/>
          </a:p>
          <a:p>
            <a:pPr marL="0" indent="0">
              <a:buNone/>
            </a:pPr>
            <a:endParaRPr lang="en-US" dirty="0"/>
          </a:p>
        </p:txBody>
      </p:sp>
      <p:sp>
        <p:nvSpPr>
          <p:cNvPr id="2" name="Title 1"/>
          <p:cNvSpPr>
            <a:spLocks noGrp="1"/>
          </p:cNvSpPr>
          <p:nvPr>
            <p:ph type="title"/>
          </p:nvPr>
        </p:nvSpPr>
        <p:spPr/>
        <p:txBody>
          <a:bodyPr>
            <a:normAutofit fontScale="90000"/>
          </a:bodyPr>
          <a:lstStyle/>
          <a:p>
            <a:pPr algn="ctr"/>
            <a:r>
              <a:rPr lang="en-GB" b="1" i="1" dirty="0">
                <a:solidFill>
                  <a:srgbClr val="FF0000"/>
                </a:solidFill>
              </a:rPr>
              <a:t/>
            </a:r>
            <a:br>
              <a:rPr lang="en-GB" b="1" i="1" dirty="0">
                <a:solidFill>
                  <a:srgbClr val="FF0000"/>
                </a:solidFill>
              </a:rPr>
            </a:br>
            <a:r>
              <a:rPr lang="en-GB" b="1" dirty="0">
                <a:solidFill>
                  <a:srgbClr val="FF0000"/>
                </a:solidFill>
              </a:rPr>
              <a:t>Example 3</a:t>
            </a:r>
            <a:r>
              <a:rPr lang="en-GB" b="1" i="1" dirty="0">
                <a:solidFill>
                  <a:srgbClr val="FF0000"/>
                </a:solidFill>
              </a:rPr>
              <a:t/>
            </a:r>
            <a:br>
              <a:rPr lang="en-GB" b="1" i="1" dirty="0">
                <a:solidFill>
                  <a:srgbClr val="FF0000"/>
                </a:solidFill>
              </a:rPr>
            </a:br>
            <a:r>
              <a:rPr lang="en-US" dirty="0"/>
              <a:t/>
            </a:r>
            <a:br>
              <a:rPr lang="en-US" dirty="0"/>
            </a:b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376055"/>
            <a:ext cx="1043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206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GB" dirty="0"/>
          </a:p>
          <a:p>
            <a:pPr marL="0" indent="0">
              <a:buNone/>
            </a:pPr>
            <a:r>
              <a:rPr lang="en-GB" dirty="0"/>
              <a:t>The generated phase voltage is</a:t>
            </a:r>
          </a:p>
          <a:p>
            <a:pPr marL="0" indent="0">
              <a:buNone/>
            </a:pPr>
            <a:endParaRPr lang="en-GB" dirty="0"/>
          </a:p>
          <a:p>
            <a:pPr marL="0" indent="0">
              <a:buNone/>
            </a:pPr>
            <a:r>
              <a:rPr lang="en-GB" dirty="0"/>
              <a:t>The terminal voltage per phase is  </a:t>
            </a:r>
          </a:p>
          <a:p>
            <a:pPr marL="0" indent="0">
              <a:buNone/>
            </a:pPr>
            <a:endParaRPr lang="en-GB" dirty="0"/>
          </a:p>
          <a:p>
            <a:pPr marL="0" indent="0">
              <a:buNone/>
            </a:pPr>
            <a:r>
              <a:rPr lang="en-GB" dirty="0"/>
              <a:t>Since the armature resistance is NOT negligible, we need to calculate the internal angle </a:t>
            </a:r>
            <a:endParaRPr lang="en-US" dirty="0"/>
          </a:p>
        </p:txBody>
      </p:sp>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Solution 3</a:t>
            </a:r>
            <a:br>
              <a:rPr lang="en-GB" dirty="0">
                <a:solidFill>
                  <a:srgbClr val="FF0000"/>
                </a:solidFill>
              </a:rPr>
            </a:b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828800"/>
            <a:ext cx="3009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9350" y="2798617"/>
            <a:ext cx="245745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5029199"/>
            <a:ext cx="4739640" cy="103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624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Hence the maximum power output per phase is </a:t>
            </a:r>
            <a:endParaRPr lang="en-US" dirty="0"/>
          </a:p>
          <a:p>
            <a:pPr marL="0" indent="0">
              <a:buNone/>
            </a:pPr>
            <a:endParaRPr lang="en-US" dirty="0"/>
          </a:p>
          <a:p>
            <a:endParaRPr lang="en-US" dirty="0"/>
          </a:p>
        </p:txBody>
      </p:sp>
      <p:sp>
        <p:nvSpPr>
          <p:cNvPr id="2" name="Title 1"/>
          <p:cNvSpPr>
            <a:spLocks noGrp="1"/>
          </p:cNvSpPr>
          <p:nvPr>
            <p:ph type="title"/>
          </p:nvPr>
        </p:nvSpPr>
        <p:spPr/>
        <p:txBody>
          <a:bodyPr/>
          <a:lstStyle/>
          <a:p>
            <a:pPr algn="ctr"/>
            <a:r>
              <a:rPr lang="en-GB" dirty="0"/>
              <a:t> </a:t>
            </a:r>
            <a:r>
              <a:rPr lang="en-GB" dirty="0">
                <a:solidFill>
                  <a:srgbClr val="FF0000"/>
                </a:solidFill>
              </a:rPr>
              <a:t>solution cont’d</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362200"/>
            <a:ext cx="1123784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0315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r>
              <a:rPr lang="en-US" smtClean="0"/>
              <a:t>Exercises </a:t>
            </a:r>
            <a:r>
              <a:rPr lang="en-US" dirty="0"/>
              <a:t>1, 2 and 3, Please refer to notes.</a:t>
            </a:r>
          </a:p>
        </p:txBody>
      </p:sp>
      <p:sp>
        <p:nvSpPr>
          <p:cNvPr id="2" name="Title 1"/>
          <p:cNvSpPr>
            <a:spLocks noGrp="1"/>
          </p:cNvSpPr>
          <p:nvPr>
            <p:ph type="title"/>
          </p:nvPr>
        </p:nvSpPr>
        <p:spPr/>
        <p:txBody>
          <a:bodyPr>
            <a:normAutofit fontScale="90000"/>
          </a:bodyPr>
          <a:lstStyle/>
          <a:p>
            <a:pPr algn="ctr"/>
            <a:r>
              <a:rPr lang="en-US" dirty="0"/>
              <a:t>	</a:t>
            </a:r>
            <a:r>
              <a:rPr lang="en-US" dirty="0">
                <a:solidFill>
                  <a:srgbClr val="FF0000"/>
                </a:solidFill>
              </a:rPr>
              <a:t>Exercises on Maximum </a:t>
            </a:r>
            <a:r>
              <a:rPr lang="en-GB" dirty="0">
                <a:solidFill>
                  <a:srgbClr val="FF0000"/>
                </a:solidFill>
              </a:rPr>
              <a:t>Power Output </a:t>
            </a:r>
            <a:endParaRPr lang="en-US" dirty="0">
              <a:solidFill>
                <a:srgbClr val="FF0000"/>
              </a:solidFill>
            </a:endParaRPr>
          </a:p>
        </p:txBody>
      </p:sp>
    </p:spTree>
    <p:extLst>
      <p:ext uri="{BB962C8B-B14F-4D97-AF65-F5344CB8AC3E}">
        <p14:creationId xmlns:p14="http://schemas.microsoft.com/office/powerpoint/2010/main" val="407059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1143000"/>
          </a:xfrm>
        </p:spPr>
        <p:txBody>
          <a:bodyPr>
            <a:normAutofit fontScale="90000"/>
          </a:bodyPr>
          <a:lstStyle/>
          <a:p>
            <a:r>
              <a:rPr lang="en-GB" b="1" dirty="0"/>
              <a:t/>
            </a:r>
            <a:br>
              <a:rPr lang="en-GB" b="1" dirty="0"/>
            </a:br>
            <a:r>
              <a:rPr lang="en-GB" b="1" dirty="0">
                <a:solidFill>
                  <a:srgbClr val="FF0000"/>
                </a:solidFill>
              </a:rPr>
              <a:t>b) SALIENT-POLE GEOMETRY</a:t>
            </a:r>
            <a:r>
              <a:rPr lang="en-US" b="1" dirty="0">
                <a:solidFill>
                  <a:srgbClr val="FF0000"/>
                </a:solidFill>
              </a:rPr>
              <a:t/>
            </a:r>
            <a:br>
              <a:rPr lang="en-US" b="1" dirty="0">
                <a:solidFill>
                  <a:srgbClr val="FF0000"/>
                </a:solidFill>
              </a:rPr>
            </a:br>
            <a:endParaRPr lang="en-US" dirty="0">
              <a:solidFill>
                <a:srgbClr val="FF0000"/>
              </a:solidFill>
            </a:endParaRPr>
          </a:p>
        </p:txBody>
      </p:sp>
      <p:pic>
        <p:nvPicPr>
          <p:cNvPr id="7" name="Picture 6"/>
          <p:cNvPicPr>
            <a:picLocks noChangeAspect="1"/>
          </p:cNvPicPr>
          <p:nvPr/>
        </p:nvPicPr>
        <p:blipFill>
          <a:blip r:embed="rId3"/>
          <a:stretch>
            <a:fillRect/>
          </a:stretch>
        </p:blipFill>
        <p:spPr>
          <a:xfrm>
            <a:off x="647698" y="1143000"/>
            <a:ext cx="7848601" cy="4949402"/>
          </a:xfrm>
          <a:prstGeom prst="rect">
            <a:avLst/>
          </a:prstGeom>
        </p:spPr>
      </p:pic>
    </p:spTree>
    <p:extLst>
      <p:ext uri="{BB962C8B-B14F-4D97-AF65-F5344CB8AC3E}">
        <p14:creationId xmlns:p14="http://schemas.microsoft.com/office/powerpoint/2010/main" val="28398733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
            </a:r>
            <a:br>
              <a:rPr lang="en-GB" b="1" dirty="0"/>
            </a:br>
            <a:r>
              <a:rPr lang="en-GB" b="1" dirty="0">
                <a:solidFill>
                  <a:srgbClr val="FF0000"/>
                </a:solidFill>
              </a:rPr>
              <a:t>EQUIVALENT CIRCUIT OF SALIENT POLE SYNCHRONOUS MACHINE</a:t>
            </a:r>
            <a:r>
              <a:rPr lang="en-US" b="1" dirty="0">
                <a:solidFill>
                  <a:srgbClr val="FF0000"/>
                </a:solidFill>
              </a:rPr>
              <a:t/>
            </a:r>
            <a:br>
              <a:rPr lang="en-US" b="1" dirty="0">
                <a:solidFill>
                  <a:srgbClr val="FF0000"/>
                </a:solidFill>
              </a:rPr>
            </a:br>
            <a:endParaRPr lang="en-US" dirty="0">
              <a:solidFill>
                <a:srgbClr val="FF0000"/>
              </a:solidFill>
            </a:endParaRPr>
          </a:p>
        </p:txBody>
      </p:sp>
      <p:pic>
        <p:nvPicPr>
          <p:cNvPr id="4" name="Picture 3"/>
          <p:cNvPicPr>
            <a:picLocks noChangeAspect="1"/>
          </p:cNvPicPr>
          <p:nvPr/>
        </p:nvPicPr>
        <p:blipFill>
          <a:blip r:embed="rId3"/>
          <a:stretch>
            <a:fillRect/>
          </a:stretch>
        </p:blipFill>
        <p:spPr>
          <a:xfrm>
            <a:off x="762000" y="1417638"/>
            <a:ext cx="7620000" cy="5022504"/>
          </a:xfrm>
          <a:prstGeom prst="rect">
            <a:avLst/>
          </a:prstGeom>
        </p:spPr>
      </p:pic>
    </p:spTree>
    <p:extLst>
      <p:ext uri="{BB962C8B-B14F-4D97-AF65-F5344CB8AC3E}">
        <p14:creationId xmlns:p14="http://schemas.microsoft.com/office/powerpoint/2010/main" val="27808984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
            </a:r>
            <a:br>
              <a:rPr lang="en-GB" b="1" dirty="0"/>
            </a:br>
            <a:r>
              <a:rPr lang="en-GB" dirty="0">
                <a:solidFill>
                  <a:srgbClr val="FF0000"/>
                </a:solidFill>
              </a:rPr>
              <a:t>RESOLVING INTO D- AND Q- COMPONENTS</a:t>
            </a:r>
            <a:r>
              <a:rPr lang="en-US" b="1" dirty="0">
                <a:solidFill>
                  <a:srgbClr val="FF0000"/>
                </a:solidFill>
              </a:rPr>
              <a:t/>
            </a:r>
            <a:br>
              <a:rPr lang="en-US" b="1" dirty="0">
                <a:solidFill>
                  <a:srgbClr val="FF0000"/>
                </a:solidFill>
              </a:rPr>
            </a:b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457200" y="1447800"/>
            <a:ext cx="7859216" cy="5154421"/>
          </a:xfrm>
          <a:prstGeom prst="rect">
            <a:avLst/>
          </a:prstGeom>
        </p:spPr>
      </p:pic>
    </p:spTree>
    <p:extLst>
      <p:ext uri="{BB962C8B-B14F-4D97-AF65-F5344CB8AC3E}">
        <p14:creationId xmlns:p14="http://schemas.microsoft.com/office/powerpoint/2010/main" val="908692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
            <a:ext cx="9013031" cy="1113183"/>
          </a:xfrm>
        </p:spPr>
        <p:txBody>
          <a:bodyPr>
            <a:normAutofit fontScale="90000"/>
          </a:bodyPr>
          <a:lstStyle/>
          <a:p>
            <a:r>
              <a:rPr lang="en-GB" sz="3700" dirty="0" smtClean="0">
                <a:solidFill>
                  <a:srgbClr val="FF0000"/>
                </a:solidFill>
              </a:rPr>
              <a:t>DETERMINING THE OPERATING CONDITIONS</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 name="Content Placeholder 5"/>
          <p:cNvSpPr>
            <a:spLocks noGrp="1"/>
          </p:cNvSpPr>
          <p:nvPr>
            <p:ph idx="1"/>
          </p:nvPr>
        </p:nvSpPr>
        <p:spPr>
          <a:xfrm>
            <a:off x="304800" y="1412196"/>
            <a:ext cx="7870015" cy="1664368"/>
          </a:xfrm>
        </p:spPr>
        <p:txBody>
          <a:bodyPr>
            <a:normAutofit/>
          </a:bodyPr>
          <a:lstStyle/>
          <a:p>
            <a:r>
              <a:rPr lang="en-GB" sz="1800" dirty="0" smtClean="0">
                <a:latin typeface="Verdana" panose="020B0604030504040204" pitchFamily="34" charset="0"/>
                <a:ea typeface="Verdana" panose="020B0604030504040204" pitchFamily="34" charset="0"/>
                <a:cs typeface="Verdana" panose="020B0604030504040204" pitchFamily="34" charset="0"/>
              </a:rPr>
              <a:t>Knowing the supply voltage and current of the machine and the D- and Q- axis reactances; to resolve the current Is into </a:t>
            </a:r>
            <a:r>
              <a:rPr lang="en-GB" sz="1800" dirty="0" err="1" smtClean="0">
                <a:latin typeface="Verdana" panose="020B0604030504040204" pitchFamily="34" charset="0"/>
                <a:ea typeface="Verdana" panose="020B0604030504040204" pitchFamily="34" charset="0"/>
                <a:cs typeface="Verdana" panose="020B0604030504040204" pitchFamily="34" charset="0"/>
              </a:rPr>
              <a:t>Isd</a:t>
            </a:r>
            <a:r>
              <a:rPr lang="en-GB" sz="1800" dirty="0" smtClean="0">
                <a:latin typeface="Verdana" panose="020B0604030504040204" pitchFamily="34" charset="0"/>
                <a:ea typeface="Verdana" panose="020B0604030504040204" pitchFamily="34" charset="0"/>
                <a:cs typeface="Verdana" panose="020B0604030504040204" pitchFamily="34" charset="0"/>
              </a:rPr>
              <a:t> and </a:t>
            </a:r>
            <a:r>
              <a:rPr lang="en-GB" sz="1800" dirty="0" err="1" smtClean="0">
                <a:latin typeface="Verdana" panose="020B0604030504040204" pitchFamily="34" charset="0"/>
                <a:ea typeface="Verdana" panose="020B0604030504040204" pitchFamily="34" charset="0"/>
                <a:cs typeface="Verdana" panose="020B0604030504040204" pitchFamily="34" charset="0"/>
              </a:rPr>
              <a:t>Isq</a:t>
            </a:r>
            <a:r>
              <a:rPr lang="en-GB" sz="1800" dirty="0" smtClean="0">
                <a:latin typeface="Verdana" panose="020B0604030504040204" pitchFamily="34" charset="0"/>
                <a:ea typeface="Verdana" panose="020B0604030504040204" pitchFamily="34" charset="0"/>
                <a:cs typeface="Verdana" panose="020B0604030504040204" pitchFamily="34" charset="0"/>
              </a:rPr>
              <a:t> we need to first determine the load angle</a:t>
            </a:r>
          </a:p>
          <a:p>
            <a:r>
              <a:rPr lang="en-GB" sz="1800" dirty="0" smtClean="0">
                <a:latin typeface="Verdana" panose="020B0604030504040204" pitchFamily="34" charset="0"/>
                <a:ea typeface="Verdana" panose="020B0604030504040204" pitchFamily="34" charset="0"/>
                <a:cs typeface="Verdana" panose="020B0604030504040204" pitchFamily="34" charset="0"/>
              </a:rPr>
              <a:t>From the phasor diagram we can see that the load angle depends on </a:t>
            </a:r>
            <a:r>
              <a:rPr lang="en-GB" sz="1800" dirty="0" err="1" smtClean="0">
                <a:latin typeface="Verdana" panose="020B0604030504040204" pitchFamily="34" charset="0"/>
                <a:ea typeface="Verdana" panose="020B0604030504040204" pitchFamily="34" charset="0"/>
                <a:cs typeface="Verdana" panose="020B0604030504040204" pitchFamily="34" charset="0"/>
              </a:rPr>
              <a:t>Xsq</a:t>
            </a:r>
            <a:r>
              <a:rPr lang="en-GB" sz="1800" dirty="0" smtClean="0">
                <a:latin typeface="Verdana" panose="020B0604030504040204" pitchFamily="34" charset="0"/>
                <a:ea typeface="Verdana" panose="020B0604030504040204" pitchFamily="34" charset="0"/>
                <a:cs typeface="Verdana" panose="020B0604030504040204" pitchFamily="34" charset="0"/>
              </a:rPr>
              <a:t> and the magnitude of E on </a:t>
            </a:r>
            <a:r>
              <a:rPr lang="en-GB" sz="1800" dirty="0" err="1" smtClean="0">
                <a:latin typeface="Verdana" panose="020B0604030504040204" pitchFamily="34" charset="0"/>
                <a:ea typeface="Verdana" panose="020B0604030504040204" pitchFamily="34" charset="0"/>
                <a:cs typeface="Verdana" panose="020B0604030504040204" pitchFamily="34" charset="0"/>
              </a:rPr>
              <a:t>Xsd</a:t>
            </a:r>
            <a:endParaRPr lang="en-GB" sz="1900" dirty="0" smtClean="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sz="1800"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38</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p:pic>
        <p:nvPicPr>
          <p:cNvPr id="2" name="Picture 1"/>
          <p:cNvPicPr>
            <a:picLocks noChangeAspect="1"/>
          </p:cNvPicPr>
          <p:nvPr/>
        </p:nvPicPr>
        <p:blipFill>
          <a:blip r:embed="rId3"/>
          <a:stretch>
            <a:fillRect/>
          </a:stretch>
        </p:blipFill>
        <p:spPr>
          <a:xfrm>
            <a:off x="3352799" y="3161182"/>
            <a:ext cx="5425642" cy="3392018"/>
          </a:xfrm>
          <a:prstGeom prst="rect">
            <a:avLst/>
          </a:prstGeom>
        </p:spPr>
      </p:pic>
      <p:sp>
        <p:nvSpPr>
          <p:cNvPr id="14" name="Content Placeholder 5"/>
          <p:cNvSpPr txBox="1">
            <a:spLocks/>
          </p:cNvSpPr>
          <p:nvPr/>
        </p:nvSpPr>
        <p:spPr>
          <a:xfrm>
            <a:off x="304800" y="3375576"/>
            <a:ext cx="3047998" cy="2449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700" dirty="0" smtClean="0">
                <a:latin typeface="Verdana" panose="020B0604030504040204" pitchFamily="34" charset="0"/>
                <a:ea typeface="Verdana" panose="020B0604030504040204" pitchFamily="34" charset="0"/>
                <a:cs typeface="Verdana" panose="020B0604030504040204" pitchFamily="34" charset="0"/>
              </a:rPr>
              <a:t>E’ is introduced as the intercept of </a:t>
            </a:r>
            <a:r>
              <a:rPr lang="en-GB" sz="1700" dirty="0" err="1" smtClean="0">
                <a:latin typeface="Verdana" panose="020B0604030504040204" pitchFamily="34" charset="0"/>
                <a:ea typeface="Verdana" panose="020B0604030504040204" pitchFamily="34" charset="0"/>
                <a:cs typeface="Verdana" panose="020B0604030504040204" pitchFamily="34" charset="0"/>
              </a:rPr>
              <a:t>IsXq</a:t>
            </a:r>
            <a:r>
              <a:rPr lang="en-GB" sz="1700" dirty="0" smtClean="0">
                <a:latin typeface="Verdana" panose="020B0604030504040204" pitchFamily="34" charset="0"/>
                <a:ea typeface="Verdana" panose="020B0604030504040204" pitchFamily="34" charset="0"/>
                <a:cs typeface="Verdana" panose="020B0604030504040204" pitchFamily="34" charset="0"/>
              </a:rPr>
              <a:t> and E</a:t>
            </a:r>
          </a:p>
          <a:p>
            <a:r>
              <a:rPr lang="en-GB" sz="1700" dirty="0" smtClean="0">
                <a:latin typeface="Verdana" panose="020B0604030504040204" pitchFamily="34" charset="0"/>
                <a:ea typeface="Verdana" panose="020B0604030504040204" pitchFamily="34" charset="0"/>
                <a:cs typeface="Verdana" panose="020B0604030504040204" pitchFamily="34" charset="0"/>
              </a:rPr>
              <a:t>This allows us to determine the load angle</a:t>
            </a:r>
          </a:p>
          <a:p>
            <a:r>
              <a:rPr lang="en-GB" sz="1700" dirty="0" smtClean="0">
                <a:latin typeface="Verdana" panose="020B0604030504040204" pitchFamily="34" charset="0"/>
                <a:ea typeface="Verdana" panose="020B0604030504040204" pitchFamily="34" charset="0"/>
                <a:cs typeface="Verdana" panose="020B0604030504040204" pitchFamily="34" charset="0"/>
              </a:rPr>
              <a:t>The following slide shows how this is done</a:t>
            </a:r>
          </a:p>
          <a:p>
            <a:pPr marL="457200" lvl="1" indent="0">
              <a:buFont typeface="Arial" panose="020B0604020202020204" pitchFamily="34" charset="0"/>
              <a:buNone/>
            </a:pPr>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174508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
            <a:ext cx="9143999" cy="1113183"/>
          </a:xfrm>
        </p:spPr>
        <p:txBody>
          <a:bodyPr>
            <a:normAutofit/>
          </a:bodyPr>
          <a:lstStyle/>
          <a:p>
            <a:pPr algn="ctr"/>
            <a:r>
              <a:rPr lang="en-GB" sz="3300" dirty="0">
                <a:solidFill>
                  <a:srgbClr val="FF0000"/>
                </a:solidFill>
              </a:rPr>
              <a:t>DETERMINING THE OPERATING CONDITIONS</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39</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p:sp>
        <p:nvSpPr>
          <p:cNvPr id="14" name="Content Placeholder 5"/>
          <p:cNvSpPr txBox="1">
            <a:spLocks/>
          </p:cNvSpPr>
          <p:nvPr/>
        </p:nvSpPr>
        <p:spPr>
          <a:xfrm>
            <a:off x="304799" y="1540042"/>
            <a:ext cx="3932397" cy="4632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smtClean="0">
                <a:latin typeface="Verdana" panose="020B0604030504040204" pitchFamily="34" charset="0"/>
                <a:ea typeface="Verdana" panose="020B0604030504040204" pitchFamily="34" charset="0"/>
                <a:cs typeface="Verdana" panose="020B0604030504040204" pitchFamily="34" charset="0"/>
              </a:rPr>
              <a:t>The d- and q- components of current can now be found and the phasor diagram fully described</a:t>
            </a:r>
          </a:p>
          <a:p>
            <a:endParaRPr lang="en-GB" sz="1800" dirty="0">
              <a:latin typeface="Verdana" panose="020B0604030504040204" pitchFamily="34" charset="0"/>
              <a:ea typeface="Verdana" panose="020B0604030504040204" pitchFamily="34" charset="0"/>
              <a:cs typeface="Verdana" panose="020B0604030504040204" pitchFamily="34" charset="0"/>
            </a:endParaRPr>
          </a:p>
          <a:p>
            <a:r>
              <a:rPr lang="en-GB" sz="1800" dirty="0" smtClean="0">
                <a:latin typeface="Verdana" panose="020B0604030504040204" pitchFamily="34" charset="0"/>
                <a:ea typeface="Verdana" panose="020B0604030504040204" pitchFamily="34" charset="0"/>
                <a:cs typeface="Verdana" panose="020B0604030504040204" pitchFamily="34" charset="0"/>
              </a:rPr>
              <a:t>This can all be done by drawing the phasor diagram to scale using a ruler and a protractor</a:t>
            </a:r>
          </a:p>
          <a:p>
            <a:endParaRPr lang="en-GB" sz="1800" dirty="0">
              <a:latin typeface="Verdana" panose="020B0604030504040204" pitchFamily="34" charset="0"/>
              <a:ea typeface="Verdana" panose="020B0604030504040204" pitchFamily="34" charset="0"/>
              <a:cs typeface="Verdana" panose="020B0604030504040204" pitchFamily="34" charset="0"/>
            </a:endParaRPr>
          </a:p>
          <a:p>
            <a:r>
              <a:rPr lang="en-GB" sz="1800" dirty="0" smtClean="0">
                <a:latin typeface="Verdana" panose="020B0604030504040204" pitchFamily="34" charset="0"/>
                <a:ea typeface="Verdana" panose="020B0604030504040204" pitchFamily="34" charset="0"/>
                <a:cs typeface="Verdana" panose="020B0604030504040204" pitchFamily="34" charset="0"/>
              </a:rPr>
              <a:t>This can also be done analytically as follows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a:p>
        </p:txBody>
      </p:sp>
      <p:pic>
        <p:nvPicPr>
          <p:cNvPr id="8" name="Picture 7"/>
          <p:cNvPicPr>
            <a:picLocks noChangeAspect="1"/>
          </p:cNvPicPr>
          <p:nvPr/>
        </p:nvPicPr>
        <p:blipFill>
          <a:blip r:embed="rId3"/>
          <a:stretch>
            <a:fillRect/>
          </a:stretch>
        </p:blipFill>
        <p:spPr>
          <a:xfrm>
            <a:off x="4066437" y="1981200"/>
            <a:ext cx="4946596" cy="3173087"/>
          </a:xfrm>
          <a:prstGeom prst="rect">
            <a:avLst/>
          </a:prstGeom>
        </p:spPr>
      </p:pic>
      <p:pic>
        <p:nvPicPr>
          <p:cNvPr id="11" name="Picture 10"/>
          <p:cNvPicPr>
            <a:picLocks noChangeAspect="1"/>
          </p:cNvPicPr>
          <p:nvPr/>
        </p:nvPicPr>
        <p:blipFill>
          <a:blip r:embed="rId4"/>
          <a:stretch>
            <a:fillRect/>
          </a:stretch>
        </p:blipFill>
        <p:spPr>
          <a:xfrm>
            <a:off x="3928396" y="2895600"/>
            <a:ext cx="171450" cy="209550"/>
          </a:xfrm>
          <a:prstGeom prst="rect">
            <a:avLst/>
          </a:prstGeom>
        </p:spPr>
      </p:pic>
    </p:spTree>
    <p:extLst>
      <p:ext uri="{BB962C8B-B14F-4D97-AF65-F5344CB8AC3E}">
        <p14:creationId xmlns:p14="http://schemas.microsoft.com/office/powerpoint/2010/main" val="1124314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1481328"/>
            <a:ext cx="5486400" cy="5376672"/>
          </a:xfrm>
        </p:spPr>
        <p:txBody>
          <a:bodyPr>
            <a:normAutofit fontScale="92500" lnSpcReduction="20000"/>
          </a:bodyPr>
          <a:lstStyle/>
          <a:p>
            <a:pPr marL="0" lvl="0" indent="0">
              <a:buNone/>
            </a:pPr>
            <a:r>
              <a:rPr lang="en-GB" b="1" dirty="0">
                <a:solidFill>
                  <a:srgbClr val="FF0000"/>
                </a:solidFill>
              </a:rPr>
              <a:t>2. Rotor :</a:t>
            </a:r>
          </a:p>
          <a:p>
            <a:pPr marL="0" lvl="0" indent="0">
              <a:buNone/>
            </a:pPr>
            <a:r>
              <a:rPr lang="en-GB" dirty="0"/>
              <a:t>The rotor, which is the rotating part of the machine, is located on a shaft running on bearings, and is free to rotate between magnetic poles. </a:t>
            </a:r>
          </a:p>
          <a:p>
            <a:pPr marL="0" lvl="0" indent="0">
              <a:buNone/>
            </a:pPr>
            <a:endParaRPr lang="en-GB" dirty="0"/>
          </a:p>
          <a:p>
            <a:pPr marL="0" lvl="0" indent="0">
              <a:buNone/>
            </a:pPr>
            <a:r>
              <a:rPr lang="en-GB" dirty="0"/>
              <a:t>The </a:t>
            </a:r>
            <a:r>
              <a:rPr lang="en-GB" b="1" dirty="0"/>
              <a:t>rotor core </a:t>
            </a:r>
            <a:r>
              <a:rPr lang="en-GB" dirty="0"/>
              <a:t>is cylindrical or drum-shaped, and is built of steel laminations with </a:t>
            </a:r>
            <a:r>
              <a:rPr lang="en-GB" i="1" dirty="0"/>
              <a:t>slots</a:t>
            </a:r>
            <a:r>
              <a:rPr lang="en-GB" dirty="0"/>
              <a:t> to house the </a:t>
            </a:r>
            <a:r>
              <a:rPr lang="en-GB" b="1" dirty="0"/>
              <a:t>field windings</a:t>
            </a:r>
            <a:r>
              <a:rPr lang="en-GB" dirty="0"/>
              <a:t>. </a:t>
            </a:r>
          </a:p>
          <a:p>
            <a:pPr marL="0" lvl="0" indent="0">
              <a:buNone/>
            </a:pPr>
            <a:endParaRPr lang="en-GB" dirty="0"/>
          </a:p>
          <a:p>
            <a:pPr marL="0" lvl="0" indent="0">
              <a:buNone/>
            </a:pPr>
            <a:r>
              <a:rPr lang="en-GB" dirty="0"/>
              <a:t>In addition to the DC winding, the rotor carries the so-called </a:t>
            </a:r>
            <a:r>
              <a:rPr lang="en-GB" b="1" dirty="0"/>
              <a:t>damper windings</a:t>
            </a:r>
            <a:r>
              <a:rPr lang="en-GB" dirty="0"/>
              <a:t> (also called </a:t>
            </a:r>
            <a:r>
              <a:rPr lang="en-GB" b="1" dirty="0"/>
              <a:t>squirrel-cage winding). </a:t>
            </a:r>
          </a:p>
          <a:p>
            <a:pPr marL="0" lvl="0" indent="0">
              <a:buNone/>
            </a:pPr>
            <a:endParaRPr lang="en-GB" dirty="0"/>
          </a:p>
          <a:p>
            <a:pPr marL="514350" lvl="0" indent="-514350">
              <a:buFont typeface="+mj-lt"/>
              <a:buAutoNum type="alphaLcParenR"/>
            </a:pPr>
            <a:endParaRPr lang="en-US" dirty="0"/>
          </a:p>
        </p:txBody>
      </p:sp>
      <p:sp>
        <p:nvSpPr>
          <p:cNvPr id="2" name="Title 1"/>
          <p:cNvSpPr>
            <a:spLocks noGrp="1"/>
          </p:cNvSpPr>
          <p:nvPr>
            <p:ph type="title"/>
          </p:nvPr>
        </p:nvSpPr>
        <p:spPr/>
        <p:txBody>
          <a:bodyPr>
            <a:normAutofit fontScale="90000"/>
          </a:bodyPr>
          <a:lstStyle/>
          <a:p>
            <a:pPr algn="ctr"/>
            <a:r>
              <a:rPr lang="en-GB" dirty="0"/>
              <a:t/>
            </a:r>
            <a:br>
              <a:rPr lang="en-GB" dirty="0"/>
            </a:br>
            <a:r>
              <a:rPr lang="en-GB" dirty="0">
                <a:solidFill>
                  <a:srgbClr val="FF0000"/>
                </a:solidFill>
              </a:rPr>
              <a:t>Constructional Features…cont’d</a:t>
            </a:r>
            <a:r>
              <a:rPr lang="en-GB" dirty="0"/>
              <a:t/>
            </a:r>
            <a:br>
              <a:rPr lang="en-GB" dirty="0"/>
            </a:br>
            <a:endParaRPr lang="en-US" dirty="0"/>
          </a:p>
        </p:txBody>
      </p:sp>
      <p:pic>
        <p:nvPicPr>
          <p:cNvPr id="4" name="Picture 3"/>
          <p:cNvPicPr>
            <a:picLocks noChangeAspect="1"/>
          </p:cNvPicPr>
          <p:nvPr/>
        </p:nvPicPr>
        <p:blipFill>
          <a:blip r:embed="rId3"/>
          <a:stretch>
            <a:fillRect/>
          </a:stretch>
        </p:blipFill>
        <p:spPr>
          <a:xfrm>
            <a:off x="-22412" y="2743200"/>
            <a:ext cx="3680012" cy="2119380"/>
          </a:xfrm>
          <a:prstGeom prst="rect">
            <a:avLst/>
          </a:prstGeom>
        </p:spPr>
      </p:pic>
    </p:spTree>
    <p:extLst>
      <p:ext uri="{BB962C8B-B14F-4D97-AF65-F5344CB8AC3E}">
        <p14:creationId xmlns:p14="http://schemas.microsoft.com/office/powerpoint/2010/main" val="16763539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
            <a:ext cx="6935024" cy="1113183"/>
          </a:xfrm>
        </p:spPr>
        <p:txBody>
          <a:bodyPr>
            <a:normAutofit/>
          </a:bodyPr>
          <a:lstStyle/>
          <a:p>
            <a:pPr algn="ctr"/>
            <a:r>
              <a:rPr lang="en-GB" sz="3300" dirty="0">
                <a:solidFill>
                  <a:srgbClr val="FF0000"/>
                </a:solidFill>
              </a:rPr>
              <a:t>DETERMINING THE OPERATING CONDITIONS</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40</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mc:AlternateContent xmlns:mc="http://schemas.openxmlformats.org/markup-compatibility/2006" xmlns:a14="http://schemas.microsoft.com/office/drawing/2010/main">
        <mc:Choice Requires="a14">
          <p:sp>
            <p:nvSpPr>
              <p:cNvPr id="13" name="TextBox 12"/>
              <p:cNvSpPr txBox="1"/>
              <p:nvPr/>
            </p:nvSpPr>
            <p:spPr>
              <a:xfrm>
                <a:off x="158975" y="1219200"/>
                <a:ext cx="6776050" cy="44305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1600" i="1">
                              <a:solidFill>
                                <a:prstClr val="black"/>
                              </a:solidFill>
                              <a:latin typeface="Cambria Math" panose="02040503050406030204" pitchFamily="18" charset="0"/>
                            </a:rPr>
                          </m:ctrlPr>
                        </m:sSubPr>
                        <m:e>
                          <m:r>
                            <a:rPr lang="en-GB" sz="1600" i="1">
                              <a:solidFill>
                                <a:prstClr val="black"/>
                              </a:solidFill>
                              <a:latin typeface="Cambria Math" panose="02040503050406030204" pitchFamily="18" charset="0"/>
                            </a:rPr>
                            <m:t>𝑣</m:t>
                          </m:r>
                        </m:e>
                        <m:sub>
                          <m:r>
                            <a:rPr lang="en-GB" sz="1600" i="1">
                              <a:solidFill>
                                <a:prstClr val="black"/>
                              </a:solidFill>
                              <a:latin typeface="Cambria Math" panose="02040503050406030204" pitchFamily="18" charset="0"/>
                            </a:rPr>
                            <m:t>𝑠</m:t>
                          </m:r>
                        </m:sub>
                      </m:sSub>
                      <m:r>
                        <a:rPr lang="en-GB" sz="1600" i="1">
                          <a:solidFill>
                            <a:prstClr val="black"/>
                          </a:solidFill>
                          <a:latin typeface="Cambria Math" panose="02040503050406030204" pitchFamily="18" charset="0"/>
                        </a:rPr>
                        <m:t>= </m:t>
                      </m:r>
                      <m:sSub>
                        <m:sSubPr>
                          <m:ctrlPr>
                            <a:rPr lang="en-GB" sz="1600" i="1">
                              <a:solidFill>
                                <a:prstClr val="black"/>
                              </a:solidFill>
                              <a:latin typeface="Cambria Math" panose="02040503050406030204" pitchFamily="18" charset="0"/>
                            </a:rPr>
                          </m:ctrlPr>
                        </m:sSubPr>
                        <m:e>
                          <m:r>
                            <a:rPr lang="en-GB" sz="1600" i="1">
                              <a:solidFill>
                                <a:prstClr val="black"/>
                              </a:solidFill>
                              <a:latin typeface="Cambria Math" panose="02040503050406030204" pitchFamily="18" charset="0"/>
                            </a:rPr>
                            <m:t>𝑖</m:t>
                          </m:r>
                        </m:e>
                        <m:sub>
                          <m:r>
                            <a:rPr lang="en-GB" sz="1600" i="1">
                              <a:solidFill>
                                <a:prstClr val="black"/>
                              </a:solidFill>
                              <a:latin typeface="Cambria Math" panose="02040503050406030204" pitchFamily="18" charset="0"/>
                            </a:rPr>
                            <m:t>𝑠</m:t>
                          </m:r>
                        </m:sub>
                      </m:sSub>
                      <m:sSup>
                        <m:sSupPr>
                          <m:ctrlPr>
                            <a:rPr lang="en-GB" sz="1600" i="1">
                              <a:solidFill>
                                <a:prstClr val="black"/>
                              </a:solidFill>
                              <a:latin typeface="Cambria Math" panose="02040503050406030204" pitchFamily="18" charset="0"/>
                            </a:rPr>
                          </m:ctrlPr>
                        </m:sSupPr>
                        <m:e>
                          <m:r>
                            <a:rPr lang="en-GB" sz="1600" i="1">
                              <a:solidFill>
                                <a:prstClr val="black"/>
                              </a:solidFill>
                              <a:latin typeface="Cambria Math" panose="02040503050406030204" pitchFamily="18" charset="0"/>
                            </a:rPr>
                            <m:t>𝑒</m:t>
                          </m:r>
                        </m:e>
                        <m:sup>
                          <m:r>
                            <a:rPr lang="en-GB" sz="1600" i="1">
                              <a:solidFill>
                                <a:prstClr val="black"/>
                              </a:solidFill>
                              <a:latin typeface="Cambria Math" panose="02040503050406030204" pitchFamily="18" charset="0"/>
                            </a:rPr>
                            <m:t>𝑗</m:t>
                          </m:r>
                          <m:r>
                            <a:rPr lang="en-GB" sz="1600" i="1">
                              <a:solidFill>
                                <a:prstClr val="black"/>
                              </a:solidFill>
                              <a:latin typeface="Cambria Math" panose="02040503050406030204" pitchFamily="18" charset="0"/>
                              <a:ea typeface="Cambria Math" panose="02040503050406030204" pitchFamily="18" charset="0"/>
                            </a:rPr>
                            <m:t>∅</m:t>
                          </m:r>
                        </m:sup>
                      </m:sSup>
                      <m:d>
                        <m:dPr>
                          <m:ctrlPr>
                            <a:rPr lang="en-GB" sz="1600" i="1">
                              <a:solidFill>
                                <a:prstClr val="black"/>
                              </a:solidFill>
                              <a:latin typeface="Cambria Math" panose="02040503050406030204" pitchFamily="18" charset="0"/>
                            </a:rPr>
                          </m:ctrlPr>
                        </m:dPr>
                        <m:e>
                          <m:sSub>
                            <m:sSubPr>
                              <m:ctrlPr>
                                <a:rPr lang="en-GB" sz="1600" i="1">
                                  <a:solidFill>
                                    <a:prstClr val="black"/>
                                  </a:solidFill>
                                  <a:latin typeface="Cambria Math" panose="02040503050406030204" pitchFamily="18" charset="0"/>
                                </a:rPr>
                              </m:ctrlPr>
                            </m:sSubPr>
                            <m:e>
                              <m:r>
                                <a:rPr lang="en-GB" sz="1600" i="1">
                                  <a:solidFill>
                                    <a:prstClr val="black"/>
                                  </a:solidFill>
                                  <a:latin typeface="Cambria Math" panose="02040503050406030204" pitchFamily="18" charset="0"/>
                                </a:rPr>
                                <m:t>𝑅</m:t>
                              </m:r>
                            </m:e>
                            <m:sub>
                              <m:r>
                                <a:rPr lang="en-GB" sz="1600" i="1">
                                  <a:solidFill>
                                    <a:prstClr val="black"/>
                                  </a:solidFill>
                                  <a:latin typeface="Cambria Math" panose="02040503050406030204" pitchFamily="18" charset="0"/>
                                </a:rPr>
                                <m:t>𝑠</m:t>
                              </m:r>
                            </m:sub>
                          </m:sSub>
                          <m:r>
                            <a:rPr lang="en-GB" sz="1600" i="1">
                              <a:solidFill>
                                <a:prstClr val="black"/>
                              </a:solidFill>
                              <a:latin typeface="Cambria Math" panose="02040503050406030204" pitchFamily="18" charset="0"/>
                            </a:rPr>
                            <m:t>+</m:t>
                          </m:r>
                          <m:r>
                            <a:rPr lang="en-GB" sz="1600" i="1">
                              <a:solidFill>
                                <a:prstClr val="black"/>
                              </a:solidFill>
                              <a:latin typeface="Cambria Math" panose="02040503050406030204" pitchFamily="18" charset="0"/>
                            </a:rPr>
                            <m:t>𝑗</m:t>
                          </m:r>
                          <m:sSub>
                            <m:sSubPr>
                              <m:ctrlPr>
                                <a:rPr lang="en-GB" sz="1600" i="1">
                                  <a:solidFill>
                                    <a:prstClr val="black"/>
                                  </a:solidFill>
                                  <a:latin typeface="Cambria Math" panose="02040503050406030204" pitchFamily="18" charset="0"/>
                                </a:rPr>
                              </m:ctrlPr>
                            </m:sSubPr>
                            <m:e>
                              <m:r>
                                <a:rPr lang="en-GB" sz="1600" i="1">
                                  <a:solidFill>
                                    <a:prstClr val="black"/>
                                  </a:solidFill>
                                  <a:latin typeface="Cambria Math" panose="02040503050406030204" pitchFamily="18" charset="0"/>
                                </a:rPr>
                                <m:t>𝑋</m:t>
                              </m:r>
                            </m:e>
                            <m:sub>
                              <m:r>
                                <a:rPr lang="en-GB" sz="1600" i="1">
                                  <a:solidFill>
                                    <a:prstClr val="black"/>
                                  </a:solidFill>
                                  <a:latin typeface="Cambria Math" panose="02040503050406030204" pitchFamily="18" charset="0"/>
                                </a:rPr>
                                <m:t>𝑠𝑄</m:t>
                              </m:r>
                            </m:sub>
                          </m:sSub>
                          <m:r>
                            <a:rPr lang="en-GB" sz="1600" i="1">
                              <a:solidFill>
                                <a:prstClr val="black"/>
                              </a:solidFill>
                              <a:latin typeface="Cambria Math" panose="02040503050406030204" pitchFamily="18" charset="0"/>
                            </a:rPr>
                            <m:t> </m:t>
                          </m:r>
                        </m:e>
                      </m:d>
                      <m:r>
                        <a:rPr lang="en-GB" sz="1600" i="1">
                          <a:solidFill>
                            <a:prstClr val="black"/>
                          </a:solidFill>
                          <a:latin typeface="Cambria Math" panose="02040503050406030204" pitchFamily="18" charset="0"/>
                        </a:rPr>
                        <m:t>+</m:t>
                      </m:r>
                      <m:sSup>
                        <m:sSupPr>
                          <m:ctrlPr>
                            <a:rPr lang="en-GB" sz="1600" i="1">
                              <a:solidFill>
                                <a:prstClr val="black"/>
                              </a:solidFill>
                              <a:latin typeface="Cambria Math" panose="02040503050406030204" pitchFamily="18" charset="0"/>
                            </a:rPr>
                          </m:ctrlPr>
                        </m:sSupPr>
                        <m:e>
                          <m:r>
                            <a:rPr lang="en-GB" sz="1600" i="1">
                              <a:solidFill>
                                <a:prstClr val="black"/>
                              </a:solidFill>
                              <a:latin typeface="Cambria Math" panose="02040503050406030204" pitchFamily="18" charset="0"/>
                            </a:rPr>
                            <m:t>𝐸</m:t>
                          </m:r>
                        </m:e>
                        <m:sup>
                          <m:r>
                            <a:rPr lang="en-GB" sz="1600" i="1">
                              <a:solidFill>
                                <a:prstClr val="black"/>
                              </a:solidFill>
                              <a:latin typeface="Cambria Math" panose="02040503050406030204" pitchFamily="18" charset="0"/>
                            </a:rPr>
                            <m:t>′</m:t>
                          </m:r>
                        </m:sup>
                      </m:sSup>
                      <m:sSup>
                        <m:sSupPr>
                          <m:ctrlPr>
                            <a:rPr lang="en-GB" sz="1600" i="1">
                              <a:solidFill>
                                <a:prstClr val="black"/>
                              </a:solidFill>
                              <a:latin typeface="Cambria Math" panose="02040503050406030204" pitchFamily="18" charset="0"/>
                            </a:rPr>
                          </m:ctrlPr>
                        </m:sSupPr>
                        <m:e>
                          <m:r>
                            <a:rPr lang="en-GB" sz="1600" i="1">
                              <a:solidFill>
                                <a:prstClr val="black"/>
                              </a:solidFill>
                              <a:latin typeface="Cambria Math" panose="02040503050406030204" pitchFamily="18" charset="0"/>
                            </a:rPr>
                            <m:t>𝑒</m:t>
                          </m:r>
                        </m:e>
                        <m:sup>
                          <m:r>
                            <a:rPr lang="en-GB" sz="1600" i="1">
                              <a:solidFill>
                                <a:prstClr val="black"/>
                              </a:solidFill>
                              <a:latin typeface="Cambria Math" panose="02040503050406030204" pitchFamily="18" charset="0"/>
                            </a:rPr>
                            <m:t>𝑗</m:t>
                          </m:r>
                          <m:r>
                            <a:rPr lang="en-GB" sz="1600" i="1">
                              <a:solidFill>
                                <a:prstClr val="black"/>
                              </a:solidFill>
                              <a:latin typeface="Cambria Math" panose="02040503050406030204" pitchFamily="18" charset="0"/>
                              <a:ea typeface="Cambria Math" panose="02040503050406030204" pitchFamily="18" charset="0"/>
                            </a:rPr>
                            <m:t>𝛿</m:t>
                          </m:r>
                        </m:sup>
                      </m:sSup>
                    </m:oMath>
                  </m:oMathPara>
                </a14:m>
                <a:endParaRPr lang="en-GB" sz="1600" i="1" dirty="0" smtClean="0">
                  <a:latin typeface="Cambria Math" panose="02040503050406030204" pitchFamily="18" charset="0"/>
                </a:endParaRPr>
              </a:p>
              <a:p>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𝑣</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r>
                      <a:rPr lang="en-GB" sz="1600" b="0" i="1" smtClean="0">
                        <a:latin typeface="Cambria Math" panose="02040503050406030204" pitchFamily="18" charset="0"/>
                      </a:rPr>
                      <m:t>+</m:t>
                    </m:r>
                    <m:r>
                      <a:rPr lang="en-GB" sz="1600" b="0" i="1" smtClean="0">
                        <a:latin typeface="Cambria Math" panose="02040503050406030204" pitchFamily="18" charset="0"/>
                      </a:rPr>
                      <m:t>𝑗</m:t>
                    </m:r>
                    <m:sSub>
                      <m:sSubPr>
                        <m:ctrlPr>
                          <a:rPr lang="en-GB" sz="1600" i="1">
                            <a:latin typeface="Cambria Math" panose="02040503050406030204" pitchFamily="18" charset="0"/>
                          </a:rPr>
                        </m:ctrlPr>
                      </m:sSubPr>
                      <m:e>
                        <m:r>
                          <a:rPr lang="en-GB" sz="1600" i="1">
                            <a:latin typeface="Cambria Math" panose="02040503050406030204" pitchFamily="18" charset="0"/>
                          </a:rPr>
                          <m:t>𝑖</m:t>
                        </m:r>
                      </m:e>
                      <m:sub>
                        <m:r>
                          <a:rPr lang="en-GB" sz="1600" i="1">
                            <a:latin typeface="Cambria Math" panose="02040503050406030204" pitchFamily="18" charset="0"/>
                          </a:rPr>
                          <m:t>𝑠</m:t>
                        </m:r>
                      </m:sub>
                    </m:sSub>
                    <m:func>
                      <m:funcPr>
                        <m:ctrlPr>
                          <a:rPr lang="en-GB" sz="1600" i="1" smtClean="0">
                            <a:latin typeface="Cambria Math" panose="02040503050406030204" pitchFamily="18" charset="0"/>
                          </a:rPr>
                        </m:ctrlPr>
                      </m:funcPr>
                      <m:fName>
                        <m:r>
                          <m:rPr>
                            <m:sty m:val="p"/>
                          </m:rPr>
                          <a:rPr lang="en-GB" sz="160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r>
                          <a:rPr lang="en-GB" sz="1600" b="0" i="1" smtClean="0">
                            <a:latin typeface="Cambria Math" panose="02040503050406030204" pitchFamily="18" charset="0"/>
                          </a:rPr>
                          <m:t>𝑗</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r>
                          <a:rPr lang="en-GB" sz="1600" b="0" i="1" smtClean="0">
                            <a:latin typeface="Cambria Math" panose="02040503050406030204" pitchFamily="18" charset="0"/>
                          </a:rPr>
                          <m:t> </m:t>
                        </m:r>
                      </m:e>
                    </m:d>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𝐸</m:t>
                        </m:r>
                      </m:e>
                      <m:sup>
                        <m:r>
                          <a:rPr lang="en-GB" sz="1600" b="0" i="1" smtClean="0">
                            <a:latin typeface="Cambria Math" panose="02040503050406030204" pitchFamily="18" charset="0"/>
                          </a:rPr>
                          <m:t>′</m:t>
                        </m:r>
                      </m:sup>
                    </m:sSup>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oMath>
                </a14:m>
                <a:r>
                  <a:rPr lang="en-GB" sz="1600" dirty="0" smtClean="0"/>
                  <a:t>) +</a:t>
                </a:r>
                <a:r>
                  <a:rPr lang="en-GB" sz="1600" dirty="0"/>
                  <a:t> </a:t>
                </a:r>
                <a14:m>
                  <m:oMath xmlns:m="http://schemas.openxmlformats.org/officeDocument/2006/math">
                    <m:r>
                      <a:rPr lang="en-GB" sz="1600" i="1">
                        <a:latin typeface="Cambria Math" panose="02040503050406030204" pitchFamily="18" charset="0"/>
                      </a:rPr>
                      <m:t>𝑗</m:t>
                    </m:r>
                  </m:oMath>
                </a14:m>
                <a:r>
                  <a:rPr lang="en-GB" sz="1600" dirty="0" smtClean="0"/>
                  <a:t>E’</a:t>
                </a:r>
                <a14:m>
                  <m:oMath xmlns:m="http://schemas.openxmlformats.org/officeDocument/2006/math">
                    <m:func>
                      <m:funcPr>
                        <m:ctrlPr>
                          <a:rPr lang="en-GB" sz="1600" i="1" smtClean="0">
                            <a:latin typeface="Cambria Math" panose="02040503050406030204" pitchFamily="18" charset="0"/>
                          </a:rPr>
                        </m:ctrlPr>
                      </m:funcPr>
                      <m:fName>
                        <m:r>
                          <m:rPr>
                            <m:sty m:val="p"/>
                          </m:rPr>
                          <a:rPr lang="en-GB" sz="160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oMath>
                </a14:m>
                <a:r>
                  <a:rPr lang="en-GB" sz="1600" dirty="0" smtClean="0"/>
                  <a:t>)</a:t>
                </a:r>
              </a:p>
              <a:p>
                <a:r>
                  <a:rPr lang="en-GB" sz="1600" dirty="0" smtClean="0"/>
                  <a:t>Splitting the above equation into real and imaginary parts, we have:</a:t>
                </a:r>
              </a:p>
              <a:p>
                <a:endParaRPr lang="en-GB" sz="16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𝑣</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m:t>
                              </m:r>
                            </m:e>
                          </m:d>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m:t>
                                  </m:r>
                                </m:e>
                              </m:d>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𝐸</m:t>
                                  </m:r>
                                </m:e>
                                <m:sup>
                                  <m:r>
                                    <a:rPr lang="en-GB" sz="1600" b="0" i="1" smtClean="0">
                                      <a:latin typeface="Cambria Math" panose="02040503050406030204" pitchFamily="18" charset="0"/>
                                    </a:rPr>
                                    <m:t>′</m:t>
                                  </m:r>
                                </m:sup>
                              </m:sSup>
                            </m:e>
                          </m:func>
                        </m:e>
                      </m:func>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oMath>
                  </m:oMathPara>
                </a14:m>
                <a:endParaRPr lang="en-GB" sz="1600" dirty="0" smtClean="0"/>
              </a:p>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𝐸</m:t>
                          </m:r>
                        </m:e>
                        <m:sup>
                          <m:r>
                            <a:rPr lang="en-GB" sz="1600" b="0" i="1" smtClean="0">
                              <a:latin typeface="Cambria Math" panose="02040503050406030204" pitchFamily="18" charset="0"/>
                            </a:rPr>
                            <m:t>′</m:t>
                          </m:r>
                        </m:sup>
                      </m:sSup>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r>
                        <a:rPr lang="en-GB" sz="1600" b="0" i="0"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𝑣</m:t>
                          </m:r>
                        </m:e>
                        <m:sub>
                          <m:r>
                            <a:rPr lang="en-GB" sz="1600" b="0" i="1" smtClean="0">
                              <a:latin typeface="Cambria Math" panose="02040503050406030204" pitchFamily="18" charset="0"/>
                            </a:rPr>
                            <m:t>𝑠</m:t>
                          </m:r>
                          <m:r>
                            <a:rPr lang="en-GB" sz="1600" b="0" i="1" smtClean="0">
                              <a:latin typeface="Cambria Math" panose="02040503050406030204" pitchFamily="18" charset="0"/>
                            </a:rPr>
                            <m:t> </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m:t>
                              </m:r>
                            </m:e>
                          </m:d>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e>
                      </m:func>
                    </m:oMath>
                  </m:oMathPara>
                </a14:m>
                <a:endParaRPr lang="en-GB" sz="1600" dirty="0" smtClean="0"/>
              </a:p>
              <a:p>
                <a:r>
                  <a:rPr lang="en-GB" sz="1600" dirty="0" smtClean="0"/>
                  <a:t>and</a:t>
                </a:r>
              </a:p>
              <a:p>
                <a:endParaRPr lang="en-GB" sz="1600" dirty="0" smtClean="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0=</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r>
                        <a:rPr lang="en-GB" sz="1600" b="0" i="1" smtClean="0">
                          <a:latin typeface="Cambria Math" panose="02040503050406030204" pitchFamily="18" charset="0"/>
                        </a:rPr>
                        <m:t>𝐸</m:t>
                      </m:r>
                      <m:r>
                        <a:rPr lang="en-GB" sz="1600" b="0" i="1" smtClean="0">
                          <a:latin typeface="Cambria Math" panose="02040503050406030204" pitchFamily="18" charset="0"/>
                        </a:rPr>
                        <m:t>′</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oMath>
                  </m:oMathPara>
                </a14:m>
                <a:endParaRPr lang="en-GB" sz="1600" dirty="0" smtClean="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𝐸</m:t>
                      </m:r>
                      <m:r>
                        <a:rPr lang="en-GB" sz="1600" b="0" i="1" smtClean="0">
                          <a:latin typeface="Cambria Math" panose="02040503050406030204" pitchFamily="18" charset="0"/>
                        </a:rPr>
                        <m:t>′</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𝛿</m:t>
                              </m:r>
                            </m:e>
                          </m:d>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m:t>
                                  </m:r>
                                </m:e>
                              </m:d>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e>
                          </m:func>
                        </m:e>
                      </m:func>
                    </m:oMath>
                  </m:oMathPara>
                </a14:m>
                <a:endParaRPr lang="en-GB" sz="1600" dirty="0" smtClean="0"/>
              </a:p>
              <a:p>
                <a:r>
                  <a:rPr lang="en-GB" sz="1600" dirty="0" smtClean="0"/>
                  <a:t>and</a:t>
                </a:r>
              </a:p>
              <a:p>
                <a:endParaRPr lang="en-GB" sz="1600" dirty="0" smtClean="0"/>
              </a:p>
              <a:p>
                <a:pPr/>
                <a14:m>
                  <m:oMathPara xmlns:m="http://schemas.openxmlformats.org/officeDocument/2006/math">
                    <m:oMathParaPr>
                      <m:jc m:val="centerGroup"/>
                    </m:oMathParaPr>
                    <m:oMath xmlns:m="http://schemas.openxmlformats.org/officeDocument/2006/math">
                      <m:func>
                        <m:funcPr>
                          <m:ctrlPr>
                            <a:rPr lang="en-GB" sz="1600" i="1" smtClean="0">
                              <a:latin typeface="Cambria Math" panose="02040503050406030204" pitchFamily="18" charset="0"/>
                            </a:rPr>
                          </m:ctrlPr>
                        </m:funcPr>
                        <m:fName>
                          <m:r>
                            <m:rPr>
                              <m:sty m:val="p"/>
                            </m:rPr>
                            <a:rPr lang="en-GB" sz="1600" i="0" smtClean="0">
                              <a:latin typeface="Cambria Math" panose="02040503050406030204" pitchFamily="18" charset="0"/>
                            </a:rPr>
                            <m:t>tan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𝐸</m:t>
                          </m:r>
                          <m:r>
                            <a:rPr lang="en-GB" sz="1600" b="0" i="1" smtClean="0">
                              <a:latin typeface="Cambria Math" panose="02040503050406030204" pitchFamily="18" charset="0"/>
                            </a:rPr>
                            <m:t>′</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num>
                        <m:den>
                          <m:r>
                            <a:rPr lang="en-GB" sz="1600" b="0" i="1" smtClean="0">
                              <a:latin typeface="Cambria Math" panose="02040503050406030204" pitchFamily="18" charset="0"/>
                            </a:rPr>
                            <m:t>𝐸</m:t>
                          </m:r>
                          <m:r>
                            <a:rPr lang="en-GB" sz="1600" b="0" i="1" smtClean="0">
                              <a:latin typeface="Cambria Math" panose="02040503050406030204" pitchFamily="18" charset="0"/>
                            </a:rPr>
                            <m:t>′</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den>
                      </m:f>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e>
                          </m:func>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cos</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𝑠𝑄</m:t>
                                  </m:r>
                                </m:sub>
                              </m:sSub>
                            </m:e>
                          </m:func>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𝑠</m:t>
                              </m:r>
                            </m:sub>
                          </m:sSub>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m:t>
                              </m:r>
                            </m:e>
                          </m:func>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𝑠</m:t>
                              </m:r>
                            </m:sub>
                          </m:sSub>
                          <m:r>
                            <a:rPr lang="en-GB" sz="1600" b="0" i="1" smtClean="0">
                              <a:latin typeface="Cambria Math" panose="02040503050406030204" pitchFamily="18" charset="0"/>
                            </a:rPr>
                            <m:t>+</m:t>
                          </m:r>
                          <m:r>
                            <a:rPr lang="en-GB" sz="1600" b="0" i="1" smtClean="0">
                              <a:latin typeface="Cambria Math" panose="02040503050406030204" pitchFamily="18" charset="0"/>
                            </a:rPr>
                            <m:t>𝐸</m:t>
                          </m:r>
                          <m:r>
                            <a:rPr lang="en-GB" sz="1600" b="0" i="1" smtClean="0">
                              <a:latin typeface="Cambria Math" panose="02040503050406030204" pitchFamily="18" charset="0"/>
                            </a:rPr>
                            <m:t>′</m:t>
                          </m:r>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r>
                                <a:rPr lang="en-GB" sz="1600" b="0" i="1" smtClean="0">
                                  <a:latin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rPr>
                                <m:t>)</m:t>
                              </m:r>
                            </m:e>
                          </m:func>
                        </m:den>
                      </m:f>
                    </m:oMath>
                  </m:oMathPara>
                </a14:m>
                <a:endParaRPr lang="en-GB" sz="1600" dirty="0" smtClean="0"/>
              </a:p>
              <a:p>
                <a:r>
                  <a:rPr lang="en-GB" sz="1600" dirty="0" smtClean="0"/>
                  <a:t>Hence</a:t>
                </a:r>
              </a:p>
              <a:p>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ea typeface="Cambria Math" panose="02040503050406030204" pitchFamily="18" charset="0"/>
                        </a:rPr>
                        <m:t>𝛿</m:t>
                      </m:r>
                      <m:r>
                        <a:rPr lang="en-GB" sz="1600" b="0" i="1" smtClean="0">
                          <a:latin typeface="Cambria Math" panose="02040503050406030204" pitchFamily="18" charset="0"/>
                          <a:ea typeface="Cambria Math" panose="02040503050406030204" pitchFamily="18" charset="0"/>
                        </a:rPr>
                        <m:t>=−</m:t>
                      </m:r>
                      <m:func>
                        <m:funcPr>
                          <m:ctrlPr>
                            <a:rPr lang="en-GB" sz="1600" b="0" i="1" smtClean="0">
                              <a:latin typeface="Cambria Math" panose="02040503050406030204" pitchFamily="18" charset="0"/>
                              <a:ea typeface="Cambria Math" panose="02040503050406030204" pitchFamily="18" charset="0"/>
                            </a:rPr>
                          </m:ctrlPr>
                        </m:funcPr>
                        <m:fName>
                          <m:sSup>
                            <m:sSupPr>
                              <m:ctrlPr>
                                <a:rPr lang="en-GB" sz="1600" b="0" i="1" smtClean="0">
                                  <a:latin typeface="Cambria Math" panose="02040503050406030204" pitchFamily="18" charset="0"/>
                                  <a:ea typeface="Cambria Math" panose="02040503050406030204" pitchFamily="18" charset="0"/>
                                </a:rPr>
                              </m:ctrlPr>
                            </m:sSupPr>
                            <m:e>
                              <m:r>
                                <m:rPr>
                                  <m:sty m:val="p"/>
                                </m:rPr>
                                <a:rPr lang="en-GB" sz="1600" b="0" i="0" smtClean="0">
                                  <a:latin typeface="Cambria Math" panose="02040503050406030204" pitchFamily="18" charset="0"/>
                                  <a:ea typeface="Cambria Math" panose="02040503050406030204" pitchFamily="18" charset="0"/>
                                </a:rPr>
                                <m:t>tan</m:t>
                              </m:r>
                            </m:e>
                            <m:sup>
                              <m:r>
                                <a:rPr lang="en-GB" sz="1600" b="0" i="1" smtClean="0">
                                  <a:latin typeface="Cambria Math" panose="02040503050406030204" pitchFamily="18" charset="0"/>
                                  <a:ea typeface="Cambria Math" panose="02040503050406030204" pitchFamily="18" charset="0"/>
                                </a:rPr>
                                <m:t>−1</m:t>
                              </m:r>
                            </m:sup>
                          </m:sSup>
                          <m:r>
                            <a:rPr lang="en-GB" sz="1600" b="0" i="1" smtClean="0">
                              <a:latin typeface="Cambria Math" panose="02040503050406030204" pitchFamily="18" charset="0"/>
                              <a:ea typeface="Cambria Math" panose="02040503050406030204" pitchFamily="18" charset="0"/>
                            </a:rPr>
                            <m:t>(</m:t>
                          </m:r>
                        </m:fName>
                        <m:e>
                          <m:f>
                            <m:fPr>
                              <m:ctrlPr>
                                <a:rPr lang="en-GB" sz="1600" b="0" i="1" smtClean="0">
                                  <a:latin typeface="Cambria Math" panose="02040503050406030204" pitchFamily="18" charset="0"/>
                                  <a:ea typeface="Cambria Math" panose="02040503050406030204" pitchFamily="18" charset="0"/>
                                </a:rPr>
                              </m:ctrlPr>
                            </m:fPr>
                            <m:num>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𝑖</m:t>
                                  </m:r>
                                </m:e>
                                <m:sub>
                                  <m:r>
                                    <a:rPr lang="en-GB" sz="1600" b="0" i="1" smtClean="0">
                                      <a:latin typeface="Cambria Math" panose="02040503050406030204" pitchFamily="18" charset="0"/>
                                      <a:ea typeface="Cambria Math" panose="02040503050406030204" pitchFamily="18" charset="0"/>
                                    </a:rPr>
                                    <m:t>𝑠</m:t>
                                  </m:r>
                                </m:sub>
                              </m:s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𝑅</m:t>
                                  </m:r>
                                </m:e>
                                <m:sub>
                                  <m:r>
                                    <a:rPr lang="en-GB" sz="1600" b="0" i="1" smtClean="0">
                                      <a:latin typeface="Cambria Math" panose="02040503050406030204" pitchFamily="18" charset="0"/>
                                      <a:ea typeface="Cambria Math" panose="02040503050406030204" pitchFamily="18" charset="0"/>
                                    </a:rPr>
                                    <m:t>𝑠</m:t>
                                  </m:r>
                                </m:sub>
                              </m:sSub>
                              <m:func>
                                <m:funcPr>
                                  <m:ctrlPr>
                                    <a:rPr lang="en-GB" sz="1600" b="0" i="1" smtClean="0">
                                      <a:latin typeface="Cambria Math" panose="02040503050406030204" pitchFamily="18" charset="0"/>
                                      <a:ea typeface="Cambria Math" panose="02040503050406030204" pitchFamily="18" charset="0"/>
                                    </a:rPr>
                                  </m:ctrlPr>
                                </m:funcPr>
                                <m:fName>
                                  <m:r>
                                    <m:rPr>
                                      <m:sty m:val="p"/>
                                    </m:rPr>
                                    <a:rPr lang="en-GB" sz="1600" b="0" i="0" smtClean="0">
                                      <a:latin typeface="Cambria Math" panose="02040503050406030204" pitchFamily="18" charset="0"/>
                                      <a:ea typeface="Cambria Math" panose="02040503050406030204" pitchFamily="18" charset="0"/>
                                    </a:rPr>
                                    <m:t>sin</m:t>
                                  </m:r>
                                </m:fName>
                                <m:e>
                                  <m:r>
                                    <a:rPr lang="en-GB" sz="1600" b="0" i="1" smtClean="0">
                                      <a:latin typeface="Cambria Math" panose="02040503050406030204" pitchFamily="18" charset="0"/>
                                      <a:ea typeface="Cambria Math" panose="02040503050406030204" pitchFamily="18" charset="0"/>
                                    </a:rPr>
                                    <m:t>(∅)</m:t>
                                  </m:r>
                                </m:e>
                              </m:func>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𝑖</m:t>
                                  </m:r>
                                </m:e>
                                <m:sub>
                                  <m:r>
                                    <a:rPr lang="en-GB" sz="1600" b="0" i="1" smtClean="0">
                                      <a:latin typeface="Cambria Math" panose="02040503050406030204" pitchFamily="18" charset="0"/>
                                      <a:ea typeface="Cambria Math" panose="02040503050406030204" pitchFamily="18" charset="0"/>
                                    </a:rPr>
                                    <m:t>𝑠</m:t>
                                  </m:r>
                                </m:sub>
                              </m:s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𝑋</m:t>
                                  </m:r>
                                </m:e>
                                <m:sub>
                                  <m:r>
                                    <a:rPr lang="en-GB" sz="1600" b="0" i="1" smtClean="0">
                                      <a:latin typeface="Cambria Math" panose="02040503050406030204" pitchFamily="18" charset="0"/>
                                      <a:ea typeface="Cambria Math" panose="02040503050406030204" pitchFamily="18" charset="0"/>
                                    </a:rPr>
                                    <m:t>𝑠𝑄</m:t>
                                  </m:r>
                                </m:sub>
                              </m:sSub>
                              <m:func>
                                <m:funcPr>
                                  <m:ctrlPr>
                                    <a:rPr lang="en-GB" sz="1600" b="0" i="1" smtClean="0">
                                      <a:latin typeface="Cambria Math" panose="02040503050406030204" pitchFamily="18" charset="0"/>
                                      <a:ea typeface="Cambria Math" panose="02040503050406030204" pitchFamily="18" charset="0"/>
                                    </a:rPr>
                                  </m:ctrlPr>
                                </m:funcPr>
                                <m:fName>
                                  <m:r>
                                    <m:rPr>
                                      <m:sty m:val="p"/>
                                    </m:rPr>
                                    <a:rPr lang="en-GB" sz="1600" b="0" i="0" smtClean="0">
                                      <a:latin typeface="Cambria Math" panose="02040503050406030204" pitchFamily="18" charset="0"/>
                                      <a:ea typeface="Cambria Math" panose="02040503050406030204" pitchFamily="18" charset="0"/>
                                    </a:rPr>
                                    <m:t>cos</m:t>
                                  </m:r>
                                </m:fName>
                                <m:e>
                                  <m:r>
                                    <a:rPr lang="en-GB" sz="1600" b="0" i="1" smtClean="0">
                                      <a:latin typeface="Cambria Math" panose="02040503050406030204" pitchFamily="18" charset="0"/>
                                      <a:ea typeface="Cambria Math" panose="02040503050406030204" pitchFamily="18" charset="0"/>
                                    </a:rPr>
                                    <m:t>(∅)</m:t>
                                  </m:r>
                                </m:e>
                              </m:func>
                            </m:num>
                            <m:den>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𝑠</m:t>
                                  </m:r>
                                </m:sub>
                              </m:sSub>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𝑖</m:t>
                                  </m:r>
                                </m:e>
                                <m:sub>
                                  <m:r>
                                    <a:rPr lang="en-GB" sz="1600" b="0" i="1" smtClean="0">
                                      <a:latin typeface="Cambria Math" panose="02040503050406030204" pitchFamily="18" charset="0"/>
                                      <a:ea typeface="Cambria Math" panose="02040503050406030204" pitchFamily="18" charset="0"/>
                                    </a:rPr>
                                    <m:t>𝑠</m:t>
                                  </m:r>
                                </m:sub>
                              </m:s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𝑅</m:t>
                                  </m:r>
                                </m:e>
                                <m:sub>
                                  <m:r>
                                    <a:rPr lang="en-GB" sz="1600" b="0" i="1" smtClean="0">
                                      <a:latin typeface="Cambria Math" panose="02040503050406030204" pitchFamily="18" charset="0"/>
                                      <a:ea typeface="Cambria Math" panose="02040503050406030204" pitchFamily="18" charset="0"/>
                                    </a:rPr>
                                    <m:t>𝑠</m:t>
                                  </m:r>
                                </m:sub>
                              </m:sSub>
                              <m:func>
                                <m:funcPr>
                                  <m:ctrlPr>
                                    <a:rPr lang="en-GB" sz="1600" b="0" i="1" smtClean="0">
                                      <a:latin typeface="Cambria Math" panose="02040503050406030204" pitchFamily="18" charset="0"/>
                                      <a:ea typeface="Cambria Math" panose="02040503050406030204" pitchFamily="18" charset="0"/>
                                    </a:rPr>
                                  </m:ctrlPr>
                                </m:funcPr>
                                <m:fName>
                                  <m:r>
                                    <m:rPr>
                                      <m:sty m:val="p"/>
                                    </m:rPr>
                                    <a:rPr lang="en-GB" sz="1600" b="0" i="0" smtClean="0">
                                      <a:latin typeface="Cambria Math" panose="02040503050406030204" pitchFamily="18" charset="0"/>
                                      <a:ea typeface="Cambria Math" panose="02040503050406030204" pitchFamily="18" charset="0"/>
                                    </a:rPr>
                                    <m:t>cos</m:t>
                                  </m:r>
                                </m:fName>
                                <m:e>
                                  <m:r>
                                    <a:rPr lang="en-GB" sz="1600" b="0" i="1" smtClean="0">
                                      <a:latin typeface="Cambria Math" panose="02040503050406030204" pitchFamily="18" charset="0"/>
                                      <a:ea typeface="Cambria Math" panose="02040503050406030204" pitchFamily="18" charset="0"/>
                                    </a:rPr>
                                    <m:t>(∅)</m:t>
                                  </m:r>
                                </m:e>
                              </m:func>
                              <m:r>
                                <a:rPr lang="en-GB" sz="1600" b="0" i="1" smtClean="0">
                                  <a:latin typeface="Cambria Math" panose="02040503050406030204" pitchFamily="18" charset="0"/>
                                  <a:ea typeface="Cambria Math" panose="02040503050406030204" pitchFamily="18" charset="0"/>
                                </a:rPr>
                                <m:t>+</m:t>
                              </m:r>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𝑖</m:t>
                                  </m:r>
                                </m:e>
                                <m:sub>
                                  <m:r>
                                    <a:rPr lang="en-GB" sz="1600" b="0" i="1" smtClean="0">
                                      <a:latin typeface="Cambria Math" panose="02040503050406030204" pitchFamily="18" charset="0"/>
                                      <a:ea typeface="Cambria Math" panose="02040503050406030204" pitchFamily="18" charset="0"/>
                                    </a:rPr>
                                    <m:t>𝑠</m:t>
                                  </m:r>
                                </m:sub>
                              </m:sSub>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𝑋</m:t>
                                  </m:r>
                                </m:e>
                                <m:sub>
                                  <m:r>
                                    <a:rPr lang="en-GB" sz="1600" b="0" i="1" smtClean="0">
                                      <a:latin typeface="Cambria Math" panose="02040503050406030204" pitchFamily="18" charset="0"/>
                                      <a:ea typeface="Cambria Math" panose="02040503050406030204" pitchFamily="18" charset="0"/>
                                    </a:rPr>
                                    <m:t>𝑠𝑄</m:t>
                                  </m:r>
                                </m:sub>
                              </m:sSub>
                              <m:func>
                                <m:funcPr>
                                  <m:ctrlPr>
                                    <a:rPr lang="en-GB" sz="1600" b="0" i="1" smtClean="0">
                                      <a:latin typeface="Cambria Math" panose="02040503050406030204" pitchFamily="18" charset="0"/>
                                      <a:ea typeface="Cambria Math" panose="02040503050406030204" pitchFamily="18" charset="0"/>
                                    </a:rPr>
                                  </m:ctrlPr>
                                </m:funcPr>
                                <m:fName>
                                  <m:r>
                                    <m:rPr>
                                      <m:sty m:val="p"/>
                                    </m:rPr>
                                    <a:rPr lang="en-GB" sz="1600" b="0" i="0" smtClean="0">
                                      <a:latin typeface="Cambria Math" panose="02040503050406030204" pitchFamily="18" charset="0"/>
                                      <a:ea typeface="Cambria Math" panose="02040503050406030204" pitchFamily="18" charset="0"/>
                                    </a:rPr>
                                    <m:t>sin</m:t>
                                  </m:r>
                                </m:fName>
                                <m:e>
                                  <m:r>
                                    <a:rPr lang="en-GB" sz="1600" b="0" i="1" smtClean="0">
                                      <a:latin typeface="Cambria Math" panose="02040503050406030204" pitchFamily="18" charset="0"/>
                                      <a:ea typeface="Cambria Math" panose="02040503050406030204" pitchFamily="18" charset="0"/>
                                    </a:rPr>
                                    <m:t>(∅)</m:t>
                                  </m:r>
                                </m:e>
                              </m:func>
                            </m:den>
                          </m:f>
                          <m:r>
                            <a:rPr lang="en-GB" sz="1600" b="0" i="1" smtClean="0">
                              <a:latin typeface="Cambria Math" panose="02040503050406030204" pitchFamily="18" charset="0"/>
                              <a:ea typeface="Cambria Math" panose="02040503050406030204" pitchFamily="18" charset="0"/>
                            </a:rPr>
                            <m:t>)</m:t>
                          </m:r>
                        </m:e>
                      </m:func>
                    </m:oMath>
                  </m:oMathPara>
                </a14:m>
                <a:endParaRPr lang="en-GB"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58975" y="1219200"/>
                <a:ext cx="6776050" cy="4430572"/>
              </a:xfrm>
              <a:prstGeom prst="rect">
                <a:avLst/>
              </a:prstGeom>
              <a:blipFill rotWithShape="0">
                <a:blip r:embed="rId3"/>
                <a:stretch>
                  <a:fillRect l="-1799" r="-270"/>
                </a:stretch>
              </a:blipFill>
            </p:spPr>
            <p:txBody>
              <a:bodyPr/>
              <a:lstStyle/>
              <a:p>
                <a:r>
                  <a:rPr lang="en-GB">
                    <a:noFill/>
                  </a:rPr>
                  <a:t> </a:t>
                </a:r>
              </a:p>
            </p:txBody>
          </p:sp>
        </mc:Fallback>
      </mc:AlternateContent>
      <p:pic>
        <p:nvPicPr>
          <p:cNvPr id="3" name="Picture 2"/>
          <p:cNvPicPr>
            <a:picLocks noChangeAspect="1"/>
          </p:cNvPicPr>
          <p:nvPr/>
        </p:nvPicPr>
        <p:blipFill>
          <a:blip r:embed="rId4"/>
          <a:stretch>
            <a:fillRect/>
          </a:stretch>
        </p:blipFill>
        <p:spPr>
          <a:xfrm>
            <a:off x="5507832" y="1981200"/>
            <a:ext cx="3505200" cy="2253344"/>
          </a:xfrm>
          <a:prstGeom prst="rect">
            <a:avLst/>
          </a:prstGeom>
        </p:spPr>
      </p:pic>
    </p:spTree>
    <p:extLst>
      <p:ext uri="{BB962C8B-B14F-4D97-AF65-F5344CB8AC3E}">
        <p14:creationId xmlns:p14="http://schemas.microsoft.com/office/powerpoint/2010/main" val="1597443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
            <a:ext cx="6935024" cy="1113183"/>
          </a:xfrm>
        </p:spPr>
        <p:txBody>
          <a:bodyPr>
            <a:normAutofit/>
          </a:bodyPr>
          <a:lstStyle/>
          <a:p>
            <a:pPr algn="ctr"/>
            <a:r>
              <a:rPr lang="en-GB" sz="3300" dirty="0">
                <a:solidFill>
                  <a:srgbClr val="FF0000"/>
                </a:solidFill>
              </a:rPr>
              <a:t>DETERMINING THE OPERATING CONDITIONS</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41</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mc:AlternateContent xmlns:mc="http://schemas.openxmlformats.org/markup-compatibility/2006" xmlns:a14="http://schemas.microsoft.com/office/drawing/2010/main">
        <mc:Choice Requires="a14">
          <p:sp>
            <p:nvSpPr>
              <p:cNvPr id="11" name="Content Placeholder 5"/>
              <p:cNvSpPr>
                <a:spLocks noGrp="1"/>
              </p:cNvSpPr>
              <p:nvPr>
                <p:ph idx="1"/>
              </p:nvPr>
            </p:nvSpPr>
            <p:spPr>
              <a:xfrm>
                <a:off x="593559" y="1085564"/>
                <a:ext cx="7611838" cy="1475873"/>
              </a:xfrm>
            </p:spPr>
            <p:txBody>
              <a:bodyPr>
                <a:normAutofit fontScale="92500" lnSpcReduction="20000"/>
              </a:bodyPr>
              <a:lstStyle/>
              <a:p>
                <a:r>
                  <a:rPr lang="en-GB" sz="1800" dirty="0" smtClean="0">
                    <a:latin typeface="Verdana" panose="020B0604030504040204" pitchFamily="34" charset="0"/>
                    <a:ea typeface="Verdana" panose="020B0604030504040204" pitchFamily="34" charset="0"/>
                    <a:cs typeface="Verdana" panose="020B0604030504040204" pitchFamily="34" charset="0"/>
                  </a:rPr>
                  <a:t>Having determined the load angle we can write:</a:t>
                </a:r>
              </a:p>
              <a:p>
                <a:pPr marL="0" indent="0">
                  <a:buNone/>
                </a:pPr>
                <a:endParaRPr lang="en-GB" sz="1900" i="1" dirty="0" smtClean="0">
                  <a:latin typeface="Cambria Math" panose="02040503050406030204" pitchFamily="18"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90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𝑠𝐷</m:t>
                          </m:r>
                        </m:sub>
                      </m:sSub>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1900" b="0" i="0" smtClean="0">
                              <a:latin typeface="Cambria Math" panose="02040503050406030204" pitchFamily="18" charset="0"/>
                              <a:ea typeface="Verdana" panose="020B0604030504040204" pitchFamily="34" charset="0"/>
                              <a:cs typeface="Verdana" panose="020B0604030504040204" pitchFamily="34" charset="0"/>
                            </a:rPr>
                            <m:t>sin</m:t>
                          </m:r>
                        </m:fName>
                        <m:e>
                          <m:r>
                            <a:rPr lang="en-GB" sz="1900" b="0" i="1" smtClean="0">
                              <a:latin typeface="Cambria Math" panose="02040503050406030204" pitchFamily="18" charset="0"/>
                              <a:ea typeface="Verdana" panose="020B0604030504040204" pitchFamily="34" charset="0"/>
                              <a:cs typeface="Verdana" panose="020B0604030504040204" pitchFamily="34" charset="0"/>
                            </a:rPr>
                            <m:t>(</m:t>
                          </m:r>
                          <m:r>
                            <a:rPr lang="en-GB" sz="1900" b="0" i="1" smtClean="0">
                              <a:latin typeface="Cambria Math" panose="02040503050406030204" pitchFamily="18" charset="0"/>
                              <a:ea typeface="Cambria Math" panose="02040503050406030204" pitchFamily="18" charset="0"/>
                              <a:cs typeface="Verdana" panose="020B0604030504040204" pitchFamily="34" charset="0"/>
                            </a:rPr>
                            <m:t>∅−</m:t>
                          </m:r>
                          <m:r>
                            <a:rPr lang="en-GB" sz="1900" b="0" i="1" smtClean="0">
                              <a:latin typeface="Cambria Math" panose="02040503050406030204" pitchFamily="18" charset="0"/>
                              <a:ea typeface="Cambria Math" panose="02040503050406030204" pitchFamily="18" charset="0"/>
                              <a:cs typeface="Verdana" panose="020B0604030504040204" pitchFamily="34" charset="0"/>
                            </a:rPr>
                            <m:t>𝛿</m:t>
                          </m:r>
                          <m:r>
                            <a:rPr lang="en-GB" sz="1900" b="0" i="1" smtClean="0">
                              <a:latin typeface="Cambria Math" panose="02040503050406030204" pitchFamily="18" charset="0"/>
                              <a:ea typeface="Verdana" panose="020B0604030504040204" pitchFamily="34" charset="0"/>
                              <a:cs typeface="Verdana" panose="020B0604030504040204" pitchFamily="34" charset="0"/>
                            </a:rPr>
                            <m:t>)</m:t>
                          </m:r>
                        </m:e>
                      </m:func>
                    </m:oMath>
                  </m:oMathPara>
                </a14:m>
                <a:endParaRPr lang="en-GB" sz="1900" b="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sz="1900" b="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𝑠𝑄</m:t>
                          </m:r>
                        </m:sub>
                      </m:sSub>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1900" b="0" i="0" smtClean="0">
                              <a:latin typeface="Cambria Math" panose="02040503050406030204" pitchFamily="18" charset="0"/>
                              <a:ea typeface="Verdana" panose="020B0604030504040204" pitchFamily="34" charset="0"/>
                              <a:cs typeface="Verdana" panose="020B0604030504040204" pitchFamily="34" charset="0"/>
                            </a:rPr>
                            <m:t>cos</m:t>
                          </m:r>
                        </m:fName>
                        <m:e>
                          <m:r>
                            <a:rPr lang="en-GB" sz="1900" b="0" i="1" smtClean="0">
                              <a:latin typeface="Cambria Math" panose="02040503050406030204" pitchFamily="18" charset="0"/>
                              <a:ea typeface="Verdana" panose="020B0604030504040204" pitchFamily="34" charset="0"/>
                              <a:cs typeface="Verdana" panose="020B0604030504040204" pitchFamily="34" charset="0"/>
                            </a:rPr>
                            <m:t>(</m:t>
                          </m:r>
                          <m:r>
                            <a:rPr lang="en-GB" sz="1900" b="0" i="1" smtClean="0">
                              <a:latin typeface="Cambria Math" panose="02040503050406030204" pitchFamily="18" charset="0"/>
                              <a:ea typeface="Cambria Math" panose="02040503050406030204" pitchFamily="18" charset="0"/>
                              <a:cs typeface="Verdana" panose="020B0604030504040204" pitchFamily="34" charset="0"/>
                            </a:rPr>
                            <m:t>∅−</m:t>
                          </m:r>
                          <m:r>
                            <a:rPr lang="en-GB" sz="1900" b="0" i="1" smtClean="0">
                              <a:latin typeface="Cambria Math" panose="02040503050406030204" pitchFamily="18" charset="0"/>
                              <a:ea typeface="Cambria Math" panose="02040503050406030204" pitchFamily="18" charset="0"/>
                              <a:cs typeface="Verdana" panose="020B0604030504040204" pitchFamily="34" charset="0"/>
                            </a:rPr>
                            <m:t>𝛿</m:t>
                          </m:r>
                          <m:r>
                            <a:rPr lang="en-GB" sz="1900" b="0" i="1" smtClean="0">
                              <a:latin typeface="Cambria Math" panose="02040503050406030204" pitchFamily="18" charset="0"/>
                              <a:ea typeface="Verdana" panose="020B0604030504040204" pitchFamily="34" charset="0"/>
                              <a:cs typeface="Verdana" panose="020B0604030504040204" pitchFamily="34" charset="0"/>
                            </a:rPr>
                            <m:t>)</m:t>
                          </m:r>
                        </m:e>
                      </m:func>
                    </m:oMath>
                  </m:oMathPara>
                </a14:m>
                <a:endParaRPr lang="en-GB" sz="1900" b="0" dirty="0" smtClean="0">
                  <a:latin typeface="Verdana" panose="020B0604030504040204" pitchFamily="34" charset="0"/>
                  <a:ea typeface="Verdana" panose="020B0604030504040204" pitchFamily="34" charset="0"/>
                  <a:cs typeface="Verdana" panose="020B0604030504040204" pitchFamily="34" charset="0"/>
                </a:endParaRPr>
              </a:p>
              <a:p>
                <a:endParaRPr lang="en-GB" sz="1900" dirty="0" smtClean="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sz="1800"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a:p>
            </p:txBody>
          </p:sp>
        </mc:Choice>
        <mc:Fallback xmlns="">
          <p:sp>
            <p:nvSpPr>
              <p:cNvPr id="11" name="Content Placeholder 5"/>
              <p:cNvSpPr>
                <a:spLocks noGrp="1" noRot="1" noChangeAspect="1" noMove="1" noResize="1" noEditPoints="1" noAdjustHandles="1" noChangeArrowheads="1" noChangeShapeType="1" noTextEdit="1"/>
              </p:cNvSpPr>
              <p:nvPr>
                <p:ph idx="1"/>
              </p:nvPr>
            </p:nvSpPr>
            <p:spPr>
              <a:xfrm>
                <a:off x="593559" y="1085564"/>
                <a:ext cx="7611838" cy="1475873"/>
              </a:xfrm>
              <a:blipFill rotWithShape="0">
                <a:blip r:embed="rId3"/>
                <a:stretch>
                  <a:fillRect t="-4545"/>
                </a:stretch>
              </a:blipFill>
            </p:spPr>
            <p:txBody>
              <a:bodyPr/>
              <a:lstStyle/>
              <a:p>
                <a:r>
                  <a:rPr lang="en-GB">
                    <a:noFill/>
                  </a:rPr>
                  <a:t> </a:t>
                </a:r>
              </a:p>
            </p:txBody>
          </p:sp>
        </mc:Fallback>
      </mc:AlternateContent>
      <p:pic>
        <p:nvPicPr>
          <p:cNvPr id="2" name="Picture 1"/>
          <p:cNvPicPr>
            <a:picLocks noChangeAspect="1"/>
          </p:cNvPicPr>
          <p:nvPr/>
        </p:nvPicPr>
        <p:blipFill>
          <a:blip r:embed="rId4"/>
          <a:stretch>
            <a:fillRect/>
          </a:stretch>
        </p:blipFill>
        <p:spPr>
          <a:xfrm>
            <a:off x="1071071" y="2561437"/>
            <a:ext cx="5863954" cy="2408762"/>
          </a:xfrm>
          <a:prstGeom prst="rect">
            <a:avLst/>
          </a:prstGeom>
        </p:spPr>
      </p:pic>
      <mc:AlternateContent xmlns:mc="http://schemas.openxmlformats.org/markup-compatibility/2006" xmlns:a14="http://schemas.microsoft.com/office/drawing/2010/main">
        <mc:Choice Requires="a14">
          <p:sp>
            <p:nvSpPr>
              <p:cNvPr id="13" name="Content Placeholder 5"/>
              <p:cNvSpPr txBox="1">
                <a:spLocks/>
              </p:cNvSpPr>
              <p:nvPr/>
            </p:nvSpPr>
            <p:spPr>
              <a:xfrm>
                <a:off x="1201381" y="4865808"/>
                <a:ext cx="7611838" cy="14758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smtClean="0">
                    <a:latin typeface="Verdana" panose="020B0604030504040204" pitchFamily="34" charset="0"/>
                    <a:ea typeface="Verdana" panose="020B0604030504040204" pitchFamily="34" charset="0"/>
                    <a:cs typeface="Verdana" panose="020B0604030504040204" pitchFamily="34" charset="0"/>
                  </a:rPr>
                  <a:t>Resolving components onto the D- and Q- axis we have:</a:t>
                </a:r>
              </a:p>
              <a:p>
                <a:pPr marL="0" indent="0">
                  <a:buNone/>
                </a:pPr>
                <a:r>
                  <a:rPr lang="en-GB" sz="1900" dirty="0" smtClean="0">
                    <a:ea typeface="Verdana" panose="020B0604030504040204" pitchFamily="34" charset="0"/>
                    <a:cs typeface="Verdana" panose="020B0604030504040204" pitchFamily="34" charset="0"/>
                  </a:rPr>
                  <a:t>D-axis:	</a:t>
                </a:r>
                <a14:m>
                  <m:oMath xmlns:m="http://schemas.openxmlformats.org/officeDocument/2006/math">
                    <m:r>
                      <a:rPr lang="en-GB" sz="1900" b="0" i="1" smtClean="0">
                        <a:latin typeface="Cambria Math" panose="02040503050406030204" pitchFamily="18" charset="0"/>
                        <a:ea typeface="Verdana" panose="020B0604030504040204" pitchFamily="34" charset="0"/>
                        <a:cs typeface="Verdana" panose="020B0604030504040204" pitchFamily="34" charset="0"/>
                      </a:rPr>
                      <m:t>0</m:t>
                    </m:r>
                    <m:r>
                      <a:rPr lang="en-GB" sz="190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190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190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1900" smtClean="0">
                            <a:latin typeface="Cambria Math" panose="02040503050406030204" pitchFamily="18" charset="0"/>
                            <a:ea typeface="Verdana" panose="020B0604030504040204" pitchFamily="34" charset="0"/>
                            <a:cs typeface="Verdana" panose="020B0604030504040204" pitchFamily="34" charset="0"/>
                          </a:rPr>
                          <m:t>sin</m:t>
                        </m:r>
                      </m:fName>
                      <m:e>
                        <m:d>
                          <m:dPr>
                            <m:ctrlPr>
                              <a:rPr lang="en-GB" sz="1900" i="1" smtClean="0">
                                <a:latin typeface="Cambria Math" panose="02040503050406030204" pitchFamily="18" charset="0"/>
                                <a:ea typeface="Verdana" panose="020B0604030504040204" pitchFamily="34" charset="0"/>
                                <a:cs typeface="Verdana" panose="020B0604030504040204" pitchFamily="34" charset="0"/>
                              </a:rPr>
                            </m:ctrlPr>
                          </m:dPr>
                          <m:e>
                            <m:r>
                              <a:rPr lang="en-GB" sz="1900" i="1" smtClean="0">
                                <a:latin typeface="Cambria Math" panose="02040503050406030204" pitchFamily="18" charset="0"/>
                                <a:ea typeface="Cambria Math" panose="02040503050406030204" pitchFamily="18" charset="0"/>
                                <a:cs typeface="Verdana" panose="020B0604030504040204" pitchFamily="34" charset="0"/>
                              </a:rPr>
                              <m:t>𝛿</m:t>
                            </m:r>
                          </m:e>
                        </m:d>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𝑠𝐷</m:t>
                            </m:r>
                          </m:sub>
                        </m:sSub>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𝑅</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m:t>
                            </m:r>
                          </m:sub>
                        </m:sSub>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𝑠𝑄</m:t>
                            </m:r>
                          </m:sub>
                        </m:sSub>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𝑋</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𝑠𝑄</m:t>
                            </m:r>
                          </m:sub>
                        </m:sSub>
                      </m:e>
                    </m:func>
                  </m:oMath>
                </a14:m>
                <a:endParaRPr lang="en-GB" sz="19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sz="19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sz="1900" dirty="0" smtClean="0">
                    <a:ea typeface="Verdana" panose="020B0604030504040204" pitchFamily="34" charset="0"/>
                    <a:cs typeface="Verdana" panose="020B0604030504040204" pitchFamily="34" charset="0"/>
                  </a:rPr>
                  <a:t>Q-axis:	</a:t>
                </a:r>
                <a14:m>
                  <m:oMath xmlns:m="http://schemas.openxmlformats.org/officeDocument/2006/math">
                    <m:r>
                      <a:rPr lang="en-GB" sz="1900" b="0" i="1" smtClean="0">
                        <a:latin typeface="Cambria Math" panose="02040503050406030204" pitchFamily="18" charset="0"/>
                        <a:ea typeface="Verdana" panose="020B0604030504040204" pitchFamily="34" charset="0"/>
                        <a:cs typeface="Verdana" panose="020B0604030504040204" pitchFamily="34" charset="0"/>
                      </a:rPr>
                      <m:t>𝐸</m:t>
                    </m:r>
                    <m:r>
                      <a:rPr lang="en-GB" sz="190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190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190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1900" smtClean="0">
                            <a:latin typeface="Cambria Math" panose="02040503050406030204" pitchFamily="18" charset="0"/>
                            <a:ea typeface="Verdana" panose="020B0604030504040204" pitchFamily="34" charset="0"/>
                            <a:cs typeface="Verdana" panose="020B0604030504040204" pitchFamily="34" charset="0"/>
                          </a:rPr>
                          <m:t>cos</m:t>
                        </m:r>
                      </m:fName>
                      <m:e>
                        <m:d>
                          <m:dPr>
                            <m:ctrlPr>
                              <a:rPr lang="en-GB" sz="1900" i="1" smtClean="0">
                                <a:latin typeface="Cambria Math" panose="02040503050406030204" pitchFamily="18" charset="0"/>
                                <a:ea typeface="Verdana" panose="020B0604030504040204" pitchFamily="34" charset="0"/>
                                <a:cs typeface="Verdana" panose="020B0604030504040204" pitchFamily="34" charset="0"/>
                              </a:rPr>
                            </m:ctrlPr>
                          </m:dPr>
                          <m:e>
                            <m:r>
                              <a:rPr lang="en-GB" sz="1900" i="1" smtClean="0">
                                <a:latin typeface="Cambria Math" panose="02040503050406030204" pitchFamily="18" charset="0"/>
                                <a:ea typeface="Cambria Math" panose="02040503050406030204" pitchFamily="18" charset="0"/>
                                <a:cs typeface="Verdana" panose="020B0604030504040204" pitchFamily="34" charset="0"/>
                              </a:rPr>
                              <m:t>𝛿</m:t>
                            </m:r>
                          </m:e>
                        </m:d>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𝑠𝑄</m:t>
                            </m:r>
                          </m:sub>
                        </m:sSub>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𝑅</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m:t>
                            </m:r>
                          </m:sub>
                        </m:sSub>
                        <m:r>
                          <a:rPr lang="en-GB" sz="19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𝑠𝐷</m:t>
                            </m:r>
                          </m:sub>
                        </m:sSub>
                        <m:sSub>
                          <m:sSubPr>
                            <m:ctrlPr>
                              <a:rPr lang="en-GB" sz="19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1900" b="0" i="1" smtClean="0">
                                <a:latin typeface="Cambria Math" panose="02040503050406030204" pitchFamily="18" charset="0"/>
                                <a:ea typeface="Verdana" panose="020B0604030504040204" pitchFamily="34" charset="0"/>
                                <a:cs typeface="Verdana" panose="020B0604030504040204" pitchFamily="34" charset="0"/>
                              </a:rPr>
                              <m:t>𝑋</m:t>
                            </m:r>
                          </m:e>
                          <m:sub>
                            <m:r>
                              <a:rPr lang="en-GB" sz="1900" b="0" i="1" smtClean="0">
                                <a:latin typeface="Cambria Math" panose="02040503050406030204" pitchFamily="18" charset="0"/>
                                <a:ea typeface="Verdana" panose="020B0604030504040204" pitchFamily="34" charset="0"/>
                                <a:cs typeface="Verdana" panose="020B0604030504040204" pitchFamily="34" charset="0"/>
                              </a:rPr>
                              <m:t>𝑠𝐷</m:t>
                            </m:r>
                          </m:sub>
                        </m:sSub>
                      </m:e>
                    </m:func>
                  </m:oMath>
                </a14:m>
                <a:endParaRPr lang="en-GB" sz="1900" dirty="0" smtClean="0">
                  <a:latin typeface="Verdana" panose="020B0604030504040204" pitchFamily="34" charset="0"/>
                  <a:ea typeface="Verdana" panose="020B0604030504040204" pitchFamily="34" charset="0"/>
                  <a:cs typeface="Verdana" panose="020B0604030504040204" pitchFamily="34" charset="0"/>
                </a:endParaRPr>
              </a:p>
              <a:p>
                <a:endParaRPr lang="en-GB" sz="1900" dirty="0" smtClean="0">
                  <a:latin typeface="Verdana" panose="020B0604030504040204" pitchFamily="34" charset="0"/>
                  <a:ea typeface="Verdana" panose="020B0604030504040204" pitchFamily="34" charset="0"/>
                  <a:cs typeface="Verdana" panose="020B0604030504040204" pitchFamily="34" charset="0"/>
                </a:endParaRPr>
              </a:p>
              <a:p>
                <a:pPr marL="457200" lvl="1" indent="0">
                  <a:buFont typeface="Arial" panose="020B0604020202020204" pitchFamily="34" charset="0"/>
                  <a:buNone/>
                </a:pPr>
                <a:endParaRPr lang="en-GB" sz="1800" dirty="0">
                  <a:latin typeface="Verdana" panose="020B0604030504040204" pitchFamily="34" charset="0"/>
                  <a:ea typeface="Verdana" panose="020B0604030504040204" pitchFamily="34" charset="0"/>
                  <a:cs typeface="Verdana" panose="020B0604030504040204" pitchFamily="34" charset="0"/>
                </a:endParaRPr>
              </a:p>
              <a:p>
                <a:pPr marL="457200" lvl="1" indent="0">
                  <a:buFont typeface="Arial" panose="020B0604020202020204" pitchFamily="34" charset="0"/>
                  <a:buNone/>
                </a:pPr>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a:p>
            </p:txBody>
          </p:sp>
        </mc:Choice>
        <mc:Fallback xmlns="">
          <p:sp>
            <p:nvSpPr>
              <p:cNvPr id="13" name="Content Placeholder 5"/>
              <p:cNvSpPr txBox="1">
                <a:spLocks noRot="1" noChangeAspect="1" noMove="1" noResize="1" noEditPoints="1" noAdjustHandles="1" noChangeArrowheads="1" noChangeShapeType="1" noTextEdit="1"/>
              </p:cNvSpPr>
              <p:nvPr/>
            </p:nvSpPr>
            <p:spPr>
              <a:xfrm>
                <a:off x="1201381" y="4865808"/>
                <a:ext cx="7611838" cy="1475873"/>
              </a:xfrm>
              <a:prstGeom prst="rect">
                <a:avLst/>
              </a:prstGeom>
              <a:blipFill rotWithShape="0">
                <a:blip r:embed="rId5"/>
                <a:stretch>
                  <a:fillRect l="-721" t="-5785" b="-4545"/>
                </a:stretch>
              </a:blipFill>
            </p:spPr>
            <p:txBody>
              <a:bodyPr/>
              <a:lstStyle/>
              <a:p>
                <a:r>
                  <a:rPr lang="en-GB">
                    <a:noFill/>
                  </a:rPr>
                  <a:t> </a:t>
                </a:r>
              </a:p>
            </p:txBody>
          </p:sp>
        </mc:Fallback>
      </mc:AlternateContent>
    </p:spTree>
    <p:extLst>
      <p:ext uri="{BB962C8B-B14F-4D97-AF65-F5344CB8AC3E}">
        <p14:creationId xmlns:p14="http://schemas.microsoft.com/office/powerpoint/2010/main" val="1482593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
            <a:ext cx="6935024" cy="1113183"/>
          </a:xfrm>
        </p:spPr>
        <p:txBody>
          <a:bodyPr>
            <a:normAutofit/>
          </a:bodyPr>
          <a:lstStyle/>
          <a:p>
            <a:pPr algn="ctr"/>
            <a:r>
              <a:rPr lang="en-GB" sz="3300" dirty="0" smtClean="0">
                <a:solidFill>
                  <a:srgbClr val="FF0000"/>
                </a:solidFill>
              </a:rPr>
              <a:t>EVALUATION OF POWER</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42</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mc:AlternateContent xmlns:mc="http://schemas.openxmlformats.org/markup-compatibility/2006" xmlns:a14="http://schemas.microsoft.com/office/drawing/2010/main">
        <mc:Choice Requires="a14">
          <p:sp>
            <p:nvSpPr>
              <p:cNvPr id="11" name="Content Placeholder 5"/>
              <p:cNvSpPr>
                <a:spLocks noGrp="1"/>
              </p:cNvSpPr>
              <p:nvPr>
                <p:ph idx="1"/>
              </p:nvPr>
            </p:nvSpPr>
            <p:spPr>
              <a:xfrm>
                <a:off x="575999" y="914400"/>
                <a:ext cx="7882201" cy="5858669"/>
              </a:xfrm>
            </p:spPr>
            <p:txBody>
              <a:bodyPr>
                <a:normAutofit/>
              </a:bodyPr>
              <a:lstStyle/>
              <a:p>
                <a:r>
                  <a:rPr lang="en-GB" sz="1800" dirty="0" smtClean="0">
                    <a:latin typeface="Verdana" panose="020B0604030504040204" pitchFamily="34" charset="0"/>
                    <a:ea typeface="Verdana" panose="020B0604030504040204" pitchFamily="34" charset="0"/>
                    <a:cs typeface="Verdana" panose="020B0604030504040204" pitchFamily="34" charset="0"/>
                  </a:rPr>
                  <a:t>Power per phase:      </a:t>
                </a:r>
                <a:r>
                  <a:rPr lang="en-GB" sz="2000" dirty="0" smtClean="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GB" sz="2000" i="1" smtClean="0">
                        <a:latin typeface="Cambria Math" panose="02040503050406030204" pitchFamily="18" charset="0"/>
                        <a:ea typeface="Verdana" panose="020B0604030504040204" pitchFamily="34" charset="0"/>
                        <a:cs typeface="Verdana" panose="020B0604030504040204" pitchFamily="34" charset="0"/>
                      </a:rPr>
                      <m:t>𝑃</m:t>
                    </m:r>
                    <m:r>
                      <a:rPr lang="en-GB" sz="20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2000" b="0" i="0" smtClean="0">
                            <a:latin typeface="Cambria Math" panose="02040503050406030204" pitchFamily="18" charset="0"/>
                            <a:ea typeface="Verdana" panose="020B0604030504040204" pitchFamily="34" charset="0"/>
                            <a:cs typeface="Verdana" panose="020B0604030504040204" pitchFamily="34" charset="0"/>
                          </a:rPr>
                          <m:t>cos</m:t>
                        </m:r>
                      </m:fName>
                      <m:e>
                        <m:r>
                          <a:rPr lang="en-GB" sz="2000" b="0" i="1" smtClean="0">
                            <a:latin typeface="Cambria Math" panose="02040503050406030204" pitchFamily="18" charset="0"/>
                            <a:ea typeface="Cambria Math" panose="02040503050406030204" pitchFamily="18" charset="0"/>
                            <a:cs typeface="Verdana" panose="020B0604030504040204" pitchFamily="34" charset="0"/>
                          </a:rPr>
                          <m:t>∅</m:t>
                        </m:r>
                      </m:e>
                    </m:func>
                  </m:oMath>
                </a14:m>
                <a:endParaRPr lang="en-GB" sz="2000" b="0" i="1" dirty="0" smtClean="0">
                  <a:latin typeface="Cambria Math" panose="02040503050406030204" pitchFamily="18" charset="0"/>
                  <a:ea typeface="Verdana" panose="020B0604030504040204" pitchFamily="34" charset="0"/>
                  <a:cs typeface="Verdana" panose="020B0604030504040204" pitchFamily="34" charset="0"/>
                </a:endParaRPr>
              </a:p>
              <a:p>
                <a:endParaRPr lang="en-GB" sz="1900" b="0" i="1" dirty="0" smtClean="0">
                  <a:latin typeface="Cambria Math" panose="02040503050406030204" pitchFamily="18"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Verdana" panose="020B0604030504040204" pitchFamily="34" charset="0"/>
                          <a:cs typeface="Verdana" panose="020B0604030504040204" pitchFamily="34" charset="0"/>
                        </a:rPr>
                        <m:t>𝑃</m:t>
                      </m:r>
                      <m:r>
                        <a:rPr lang="en-GB" sz="20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uncPr>
                        <m:fName>
                          <m:r>
                            <a:rPr lang="en-GB" sz="2000" b="0" i="0"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𝐼</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𝑠𝑄</m:t>
                              </m:r>
                            </m:sub>
                          </m:sSub>
                          <m:r>
                            <m:rPr>
                              <m:sty m:val="p"/>
                            </m:rPr>
                            <a:rPr lang="en-GB" sz="2000" b="0" i="0" smtClean="0">
                              <a:latin typeface="Cambria Math" panose="02040503050406030204" pitchFamily="18" charset="0"/>
                              <a:ea typeface="Verdana" panose="020B0604030504040204" pitchFamily="34" charset="0"/>
                              <a:cs typeface="Verdana" panose="020B0604030504040204" pitchFamily="34" charset="0"/>
                            </a:rPr>
                            <m:t>cos</m:t>
                          </m:r>
                        </m:fName>
                        <m:e>
                          <m:r>
                            <a:rPr lang="en-GB" sz="2000" b="0" i="1" smtClean="0">
                              <a:latin typeface="Cambria Math" panose="02040503050406030204" pitchFamily="18" charset="0"/>
                              <a:ea typeface="Cambria Math" panose="02040503050406030204" pitchFamily="18" charset="0"/>
                              <a:cs typeface="Verdana" panose="020B0604030504040204" pitchFamily="34" charset="0"/>
                            </a:rPr>
                            <m:t>𝛿</m:t>
                          </m:r>
                          <m:r>
                            <a:rPr lang="en-GB" sz="2000" b="0" i="1" smtClean="0">
                              <a:latin typeface="Cambria Math" panose="02040503050406030204" pitchFamily="18" charset="0"/>
                              <a:ea typeface="Cambria Math" panose="02040503050406030204" pitchFamily="18" charset="0"/>
                              <a:cs typeface="Verdana" panose="020B0604030504040204" pitchFamily="34" charset="0"/>
                            </a:rPr>
                            <m:t>+</m:t>
                          </m:r>
                          <m:sSub>
                            <m:sSubPr>
                              <m:ctrlPr>
                                <a:rPr lang="en-GB" sz="2000" b="0" i="1" smtClean="0">
                                  <a:latin typeface="Cambria Math" panose="02040503050406030204" pitchFamily="18" charset="0"/>
                                  <a:ea typeface="Cambria Math" panose="02040503050406030204" pitchFamily="18" charset="0"/>
                                  <a:cs typeface="Verdana" panose="020B0604030504040204" pitchFamily="34" charset="0"/>
                                </a:rPr>
                              </m:ctrlPr>
                            </m:sSubPr>
                            <m:e>
                              <m:r>
                                <a:rPr lang="en-GB" sz="2000" b="0" i="1" smtClean="0">
                                  <a:latin typeface="Cambria Math" panose="02040503050406030204" pitchFamily="18" charset="0"/>
                                  <a:ea typeface="Cambria Math" panose="02040503050406030204" pitchFamily="18" charset="0"/>
                                  <a:cs typeface="Verdana" panose="020B0604030504040204" pitchFamily="34" charset="0"/>
                                </a:rPr>
                                <m:t>𝐼</m:t>
                              </m:r>
                            </m:e>
                            <m:sub>
                              <m:r>
                                <a:rPr lang="en-GB" sz="2000" b="0" i="1" smtClean="0">
                                  <a:latin typeface="Cambria Math" panose="02040503050406030204" pitchFamily="18" charset="0"/>
                                  <a:ea typeface="Cambria Math" panose="02040503050406030204" pitchFamily="18" charset="0"/>
                                  <a:cs typeface="Verdana" panose="020B0604030504040204" pitchFamily="34" charset="0"/>
                                </a:rPr>
                                <m:t>𝑠𝐷</m:t>
                              </m:r>
                            </m:sub>
                          </m:sSub>
                          <m:func>
                            <m:funcPr>
                              <m:ctrlPr>
                                <a:rPr lang="en-GB" sz="2000" b="0" i="1" smtClean="0">
                                  <a:latin typeface="Cambria Math" panose="02040503050406030204" pitchFamily="18" charset="0"/>
                                  <a:ea typeface="Cambria Math" panose="02040503050406030204" pitchFamily="18" charset="0"/>
                                  <a:cs typeface="Verdana" panose="020B0604030504040204" pitchFamily="34" charset="0"/>
                                </a:rPr>
                              </m:ctrlPr>
                            </m:funcPr>
                            <m:fName>
                              <m:r>
                                <m:rPr>
                                  <m:sty m:val="p"/>
                                </m:rPr>
                                <a:rPr lang="en-GB" sz="2000" b="0" i="0" smtClean="0">
                                  <a:latin typeface="Cambria Math" panose="02040503050406030204" pitchFamily="18" charset="0"/>
                                  <a:ea typeface="Cambria Math" panose="02040503050406030204" pitchFamily="18" charset="0"/>
                                  <a:cs typeface="Verdana" panose="020B0604030504040204" pitchFamily="34" charset="0"/>
                                </a:rPr>
                                <m:t>sin</m:t>
                              </m:r>
                            </m:fName>
                            <m:e>
                              <m:r>
                                <a:rPr lang="en-GB" sz="2000" b="0" i="1" smtClean="0">
                                  <a:latin typeface="Cambria Math" panose="02040503050406030204" pitchFamily="18" charset="0"/>
                                  <a:ea typeface="Cambria Math" panose="02040503050406030204" pitchFamily="18" charset="0"/>
                                  <a:cs typeface="Verdana" panose="020B0604030504040204" pitchFamily="34" charset="0"/>
                                </a:rPr>
                                <m:t>𝛿</m:t>
                              </m:r>
                            </m:e>
                          </m:func>
                          <m:r>
                            <a:rPr lang="en-GB" sz="2000" b="0" i="1" smtClean="0">
                              <a:latin typeface="Cambria Math" panose="02040503050406030204" pitchFamily="18" charset="0"/>
                              <a:ea typeface="Cambria Math" panose="02040503050406030204" pitchFamily="18" charset="0"/>
                              <a:cs typeface="Verdana" panose="020B0604030504040204" pitchFamily="34" charset="0"/>
                            </a:rPr>
                            <m:t>)</m:t>
                          </m:r>
                        </m:e>
                      </m:func>
                    </m:oMath>
                  </m:oMathPara>
                </a14:m>
                <a:endParaRPr lang="en-GB" sz="2000" b="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sz="1900" b="0" dirty="0" smtClean="0">
                  <a:latin typeface="Verdana" panose="020B0604030504040204" pitchFamily="34" charset="0"/>
                  <a:ea typeface="Verdana" panose="020B0604030504040204" pitchFamily="34" charset="0"/>
                  <a:cs typeface="Verdana" panose="020B0604030504040204" pitchFamily="34" charset="0"/>
                </a:endParaRPr>
              </a:p>
              <a:p>
                <a:r>
                  <a:rPr lang="en-GB" sz="1900" dirty="0" smtClean="0">
                    <a:latin typeface="Verdana" panose="020B0604030504040204" pitchFamily="34" charset="0"/>
                    <a:ea typeface="Verdana" panose="020B0604030504040204" pitchFamily="34" charset="0"/>
                    <a:cs typeface="Verdana" panose="020B0604030504040204" pitchFamily="34" charset="0"/>
                  </a:rPr>
                  <a:t>Neglecting resistive drop as in non-salient case:</a:t>
                </a:r>
              </a:p>
              <a:p>
                <a:pPr marL="0" indent="0">
                  <a:buNone/>
                </a:pPr>
                <a:endParaRPr lang="en-GB" sz="1900" i="1" dirty="0" smtClean="0">
                  <a:latin typeface="Cambria Math" panose="02040503050406030204" pitchFamily="18"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2000" i="0" smtClean="0">
                              <a:latin typeface="Cambria Math" panose="02040503050406030204" pitchFamily="18" charset="0"/>
                              <a:ea typeface="Verdana" panose="020B0604030504040204" pitchFamily="34" charset="0"/>
                              <a:cs typeface="Verdana" panose="020B0604030504040204" pitchFamily="34" charset="0"/>
                            </a:rPr>
                            <m:t>cos</m:t>
                          </m:r>
                        </m:fName>
                        <m:e>
                          <m:r>
                            <a:rPr lang="en-GB" sz="2000" i="1" smtClean="0">
                              <a:latin typeface="Cambria Math" panose="02040503050406030204" pitchFamily="18" charset="0"/>
                              <a:ea typeface="Cambria Math" panose="02040503050406030204" pitchFamily="18" charset="0"/>
                              <a:cs typeface="Verdana" panose="020B0604030504040204" pitchFamily="34" charset="0"/>
                            </a:rPr>
                            <m:t>𝛿</m:t>
                          </m:r>
                        </m:e>
                      </m:func>
                      <m:r>
                        <a:rPr lang="en-GB" sz="2000" b="0" i="1" smtClean="0">
                          <a:latin typeface="Cambria Math" panose="02040503050406030204" pitchFamily="18" charset="0"/>
                          <a:ea typeface="Verdana" panose="020B0604030504040204" pitchFamily="34" charset="0"/>
                          <a:cs typeface="Verdana" panose="020B0604030504040204" pitchFamily="34" charset="0"/>
                        </a:rPr>
                        <m:t>=</m:t>
                      </m:r>
                      <m:r>
                        <a:rPr lang="en-GB" sz="2000" b="0" i="1" smtClean="0">
                          <a:latin typeface="Cambria Math" panose="02040503050406030204" pitchFamily="18" charset="0"/>
                          <a:ea typeface="Verdana" panose="020B0604030504040204" pitchFamily="34" charset="0"/>
                          <a:cs typeface="Verdana" panose="020B0604030504040204" pitchFamily="34" charset="0"/>
                        </a:rPr>
                        <m:t>𝐸</m:t>
                      </m:r>
                      <m:r>
                        <a:rPr lang="en-GB" sz="20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𝑠𝐷</m:t>
                          </m:r>
                        </m:sub>
                      </m:sSub>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𝑋</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𝐷</m:t>
                          </m:r>
                        </m:sub>
                      </m:sSub>
                    </m:oMath>
                  </m:oMathPara>
                </a14:m>
                <a:endParaRPr lang="en-GB" sz="20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sz="1900" dirty="0">
                  <a:latin typeface="Verdana" panose="020B0604030504040204" pitchFamily="34" charset="0"/>
                  <a:ea typeface="Verdana" panose="020B0604030504040204" pitchFamily="34" charset="0"/>
                  <a:cs typeface="Verdana" panose="020B0604030504040204" pitchFamily="34" charset="0"/>
                </a:endParaRPr>
              </a:p>
              <a:p>
                <a:r>
                  <a:rPr lang="en-GB" sz="1900" dirty="0" smtClean="0">
                    <a:latin typeface="Verdana" panose="020B0604030504040204" pitchFamily="34" charset="0"/>
                    <a:ea typeface="Verdana" panose="020B0604030504040204" pitchFamily="34" charset="0"/>
                    <a:cs typeface="Verdana" panose="020B0604030504040204" pitchFamily="34" charset="0"/>
                  </a:rPr>
                  <a:t>From D-axis equation: </a:t>
                </a:r>
                <a14:m>
                  <m:oMath xmlns:m="http://schemas.openxmlformats.org/officeDocument/2006/math">
                    <m:sSub>
                      <m:sSubPr>
                        <m:ctrlPr>
                          <a:rPr lang="en-GB" sz="200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𝑠𝐷</m:t>
                        </m:r>
                      </m:sub>
                    </m:sSub>
                    <m:r>
                      <a:rPr lang="en-GB" sz="2000" b="0" i="1" smtClean="0">
                        <a:latin typeface="Cambria Math" panose="02040503050406030204" pitchFamily="18" charset="0"/>
                        <a:ea typeface="Verdana" panose="020B0604030504040204" pitchFamily="34" charset="0"/>
                        <a:cs typeface="Verdana" panose="020B0604030504040204" pitchFamily="34" charset="0"/>
                      </a:rPr>
                      <m:t>=</m:t>
                    </m:r>
                    <m:f>
                      <m:f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Pr>
                      <m:num>
                        <m:r>
                          <a:rPr lang="en-GB" sz="2000" b="0" i="1" smtClean="0">
                            <a:latin typeface="Cambria Math" panose="02040503050406030204" pitchFamily="18" charset="0"/>
                            <a:ea typeface="Verdana" panose="020B0604030504040204" pitchFamily="34" charset="0"/>
                            <a:cs typeface="Verdana" panose="020B0604030504040204" pitchFamily="34" charset="0"/>
                          </a:rPr>
                          <m:t>𝐸</m:t>
                        </m:r>
                        <m:r>
                          <a:rPr lang="en-GB" sz="2000" b="0" i="1" smtClean="0">
                            <a:latin typeface="Cambria Math" panose="02040503050406030204" pitchFamily="18" charset="0"/>
                            <a:ea typeface="Verdana" panose="020B0604030504040204" pitchFamily="34" charset="0"/>
                            <a:cs typeface="Verdana" panose="020B0604030504040204" pitchFamily="34" charset="0"/>
                          </a:rPr>
                          <m:t> − </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2000" b="0" i="0" smtClean="0">
                                <a:latin typeface="Cambria Math" panose="02040503050406030204" pitchFamily="18" charset="0"/>
                                <a:ea typeface="Verdana" panose="020B0604030504040204" pitchFamily="34" charset="0"/>
                                <a:cs typeface="Verdana" panose="020B0604030504040204" pitchFamily="34" charset="0"/>
                              </a:rPr>
                              <m:t>cos</m:t>
                            </m:r>
                          </m:fName>
                          <m:e>
                            <m:r>
                              <a:rPr lang="en-GB" sz="2000" b="0" i="1" smtClean="0">
                                <a:latin typeface="Cambria Math" panose="02040503050406030204" pitchFamily="18" charset="0"/>
                                <a:ea typeface="Cambria Math" panose="02040503050406030204" pitchFamily="18" charset="0"/>
                                <a:cs typeface="Verdana" panose="020B0604030504040204" pitchFamily="34" charset="0"/>
                              </a:rPr>
                              <m:t>𝛿</m:t>
                            </m:r>
                          </m:e>
                        </m:func>
                      </m:num>
                      <m:den>
                        <m:r>
                          <a:rPr lang="en-GB" sz="2000" b="0" i="1" smtClean="0">
                            <a:latin typeface="Cambria Math" panose="02040503050406030204" pitchFamily="18" charset="0"/>
                            <a:ea typeface="Cambria Math" panose="02040503050406030204" pitchFamily="18" charset="0"/>
                            <a:cs typeface="Verdana" panose="020B0604030504040204" pitchFamily="34" charset="0"/>
                          </a:rPr>
                          <m:t>𝜔</m:t>
                        </m:r>
                        <m:sSub>
                          <m:sSubPr>
                            <m:ctrlPr>
                              <a:rPr lang="en-GB" sz="2000" b="0" i="1" smtClean="0">
                                <a:latin typeface="Cambria Math" panose="02040503050406030204" pitchFamily="18" charset="0"/>
                                <a:ea typeface="Cambria Math" panose="02040503050406030204" pitchFamily="18" charset="0"/>
                                <a:cs typeface="Verdana" panose="020B0604030504040204" pitchFamily="34" charset="0"/>
                              </a:rPr>
                            </m:ctrlPr>
                          </m:sSubPr>
                          <m:e>
                            <m:r>
                              <a:rPr lang="en-GB" sz="2000" b="0" i="1" smtClean="0">
                                <a:latin typeface="Cambria Math" panose="02040503050406030204" pitchFamily="18" charset="0"/>
                                <a:ea typeface="Cambria Math" panose="02040503050406030204" pitchFamily="18" charset="0"/>
                                <a:cs typeface="Verdana" panose="020B0604030504040204" pitchFamily="34" charset="0"/>
                              </a:rPr>
                              <m:t>𝐿</m:t>
                            </m:r>
                          </m:e>
                          <m:sub>
                            <m:r>
                              <a:rPr lang="en-GB" sz="2000" b="0" i="1" smtClean="0">
                                <a:latin typeface="Cambria Math" panose="02040503050406030204" pitchFamily="18" charset="0"/>
                                <a:ea typeface="Cambria Math" panose="02040503050406030204" pitchFamily="18" charset="0"/>
                                <a:cs typeface="Verdana" panose="020B0604030504040204" pitchFamily="34" charset="0"/>
                              </a:rPr>
                              <m:t>𝐷</m:t>
                            </m:r>
                          </m:sub>
                        </m:sSub>
                      </m:den>
                    </m:f>
                  </m:oMath>
                </a14:m>
                <a:endParaRPr lang="en-GB" sz="20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sz="1900" i="1" dirty="0" smtClean="0">
                  <a:latin typeface="Cambria Math" panose="02040503050406030204" pitchFamily="18"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2000" i="0" smtClean="0">
                              <a:latin typeface="Cambria Math" panose="02040503050406030204" pitchFamily="18" charset="0"/>
                              <a:ea typeface="Verdana" panose="020B0604030504040204" pitchFamily="34" charset="0"/>
                              <a:cs typeface="Verdana" panose="020B0604030504040204" pitchFamily="34" charset="0"/>
                            </a:rPr>
                            <m:t>sin</m:t>
                          </m:r>
                        </m:fName>
                        <m:e>
                          <m:r>
                            <a:rPr lang="en-GB" sz="2000" i="1" smtClean="0">
                              <a:latin typeface="Cambria Math" panose="02040503050406030204" pitchFamily="18" charset="0"/>
                              <a:ea typeface="Cambria Math" panose="02040503050406030204" pitchFamily="18" charset="0"/>
                              <a:cs typeface="Verdana" panose="020B0604030504040204" pitchFamily="34" charset="0"/>
                            </a:rPr>
                            <m:t>𝛿</m:t>
                          </m:r>
                        </m:e>
                      </m:func>
                      <m:r>
                        <a:rPr lang="en-GB" sz="2000"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𝑠𝑄</m:t>
                          </m:r>
                        </m:sub>
                      </m:sSub>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𝑋</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𝑄</m:t>
                          </m:r>
                        </m:sub>
                      </m:sSub>
                    </m:oMath>
                  </m:oMathPara>
                </a14:m>
                <a:endParaRPr lang="en-GB" sz="2000" dirty="0" smtClean="0">
                  <a:latin typeface="Verdana" panose="020B0604030504040204" pitchFamily="34" charset="0"/>
                  <a:ea typeface="Verdana" panose="020B0604030504040204" pitchFamily="34" charset="0"/>
                  <a:cs typeface="Verdana" panose="020B0604030504040204" pitchFamily="34" charset="0"/>
                </a:endParaRPr>
              </a:p>
              <a:p>
                <a:endParaRPr lang="en-GB" sz="1900" b="0" dirty="0" smtClean="0">
                  <a:latin typeface="Verdana" panose="020B0604030504040204" pitchFamily="34" charset="0"/>
                  <a:ea typeface="Verdana" panose="020B0604030504040204" pitchFamily="34" charset="0"/>
                  <a:cs typeface="Verdana" panose="020B0604030504040204" pitchFamily="34" charset="0"/>
                </a:endParaRPr>
              </a:p>
              <a:p>
                <a:r>
                  <a:rPr lang="en-GB" sz="1900" dirty="0" smtClean="0">
                    <a:latin typeface="Verdana" panose="020B0604030504040204" pitchFamily="34" charset="0"/>
                    <a:ea typeface="Verdana" panose="020B0604030504040204" pitchFamily="34" charset="0"/>
                    <a:cs typeface="Verdana" panose="020B0604030504040204" pitchFamily="34" charset="0"/>
                  </a:rPr>
                  <a:t>From Q-axis equation: 	</a:t>
                </a:r>
                <a14:m>
                  <m:oMath xmlns:m="http://schemas.openxmlformats.org/officeDocument/2006/math">
                    <m:sSub>
                      <m:sSubPr>
                        <m:ctrlPr>
                          <a:rPr lang="en-GB" sz="200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𝑖</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𝑠𝑄</m:t>
                        </m:r>
                      </m:sub>
                    </m:sSub>
                    <m:r>
                      <a:rPr lang="en-GB" sz="2000" b="0" i="1" smtClean="0">
                        <a:latin typeface="Cambria Math" panose="02040503050406030204" pitchFamily="18" charset="0"/>
                        <a:ea typeface="Verdana" panose="020B0604030504040204" pitchFamily="34" charset="0"/>
                        <a:cs typeface="Verdana" panose="020B0604030504040204" pitchFamily="34" charset="0"/>
                      </a:rPr>
                      <m:t>=−</m:t>
                    </m:r>
                    <m:f>
                      <m:f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Pr>
                      <m:num>
                        <m:sSub>
                          <m:sSub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GB" sz="2000" b="0" i="1" smtClean="0">
                                <a:latin typeface="Cambria Math" panose="02040503050406030204" pitchFamily="18" charset="0"/>
                                <a:ea typeface="Verdana" panose="020B0604030504040204" pitchFamily="34" charset="0"/>
                                <a:cs typeface="Verdana" panose="020B0604030504040204" pitchFamily="34" charset="0"/>
                              </a:rPr>
                              <m:t>𝑣</m:t>
                            </m:r>
                          </m:e>
                          <m:sub>
                            <m:r>
                              <a:rPr lang="en-GB" sz="2000" b="0" i="1" smtClean="0">
                                <a:latin typeface="Cambria Math" panose="02040503050406030204" pitchFamily="18" charset="0"/>
                                <a:ea typeface="Verdana" panose="020B0604030504040204" pitchFamily="34" charset="0"/>
                                <a:cs typeface="Verdana" panose="020B0604030504040204" pitchFamily="34" charset="0"/>
                              </a:rPr>
                              <m:t>𝑠</m:t>
                            </m:r>
                          </m:sub>
                        </m:sSub>
                        <m:func>
                          <m:funcPr>
                            <m:ctrlPr>
                              <a:rPr lang="en-GB" sz="2000"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GB" sz="2000" b="0" i="0" smtClean="0">
                                <a:latin typeface="Cambria Math" panose="02040503050406030204" pitchFamily="18" charset="0"/>
                                <a:ea typeface="Verdana" panose="020B0604030504040204" pitchFamily="34" charset="0"/>
                                <a:cs typeface="Verdana" panose="020B0604030504040204" pitchFamily="34" charset="0"/>
                              </a:rPr>
                              <m:t>sin</m:t>
                            </m:r>
                          </m:fName>
                          <m:e>
                            <m:r>
                              <a:rPr lang="en-GB" sz="2000" b="0" i="1" smtClean="0">
                                <a:latin typeface="Cambria Math" panose="02040503050406030204" pitchFamily="18" charset="0"/>
                                <a:ea typeface="Cambria Math" panose="02040503050406030204" pitchFamily="18" charset="0"/>
                                <a:cs typeface="Verdana" panose="020B0604030504040204" pitchFamily="34" charset="0"/>
                              </a:rPr>
                              <m:t>𝛿</m:t>
                            </m:r>
                          </m:e>
                        </m:func>
                      </m:num>
                      <m:den>
                        <m:r>
                          <a:rPr lang="en-GB" sz="2000" b="0" i="1" smtClean="0">
                            <a:latin typeface="Cambria Math" panose="02040503050406030204" pitchFamily="18" charset="0"/>
                            <a:ea typeface="Cambria Math" panose="02040503050406030204" pitchFamily="18" charset="0"/>
                            <a:cs typeface="Verdana" panose="020B0604030504040204" pitchFamily="34" charset="0"/>
                          </a:rPr>
                          <m:t>𝜔</m:t>
                        </m:r>
                        <m:sSub>
                          <m:sSubPr>
                            <m:ctrlPr>
                              <a:rPr lang="en-GB" sz="2000" b="0" i="1" smtClean="0">
                                <a:latin typeface="Cambria Math" panose="02040503050406030204" pitchFamily="18" charset="0"/>
                                <a:ea typeface="Cambria Math" panose="02040503050406030204" pitchFamily="18" charset="0"/>
                                <a:cs typeface="Verdana" panose="020B0604030504040204" pitchFamily="34" charset="0"/>
                              </a:rPr>
                            </m:ctrlPr>
                          </m:sSubPr>
                          <m:e>
                            <m:r>
                              <a:rPr lang="en-GB" sz="2000" b="0" i="1" smtClean="0">
                                <a:latin typeface="Cambria Math" panose="02040503050406030204" pitchFamily="18" charset="0"/>
                                <a:ea typeface="Cambria Math" panose="02040503050406030204" pitchFamily="18" charset="0"/>
                                <a:cs typeface="Verdana" panose="020B0604030504040204" pitchFamily="34" charset="0"/>
                              </a:rPr>
                              <m:t>𝐿</m:t>
                            </m:r>
                          </m:e>
                          <m:sub>
                            <m:r>
                              <a:rPr lang="en-GB" sz="2000" b="0" i="1" smtClean="0">
                                <a:latin typeface="Cambria Math" panose="02040503050406030204" pitchFamily="18" charset="0"/>
                                <a:ea typeface="Cambria Math" panose="02040503050406030204" pitchFamily="18" charset="0"/>
                                <a:cs typeface="Verdana" panose="020B0604030504040204" pitchFamily="34" charset="0"/>
                              </a:rPr>
                              <m:t>𝑄</m:t>
                            </m:r>
                          </m:sub>
                        </m:sSub>
                      </m:den>
                    </m:f>
                  </m:oMath>
                </a14:m>
                <a:endParaRPr lang="en-GB" sz="2000" dirty="0" smtClean="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sz="1800"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a:p>
            </p:txBody>
          </p:sp>
        </mc:Choice>
        <mc:Fallback xmlns="">
          <p:sp>
            <p:nvSpPr>
              <p:cNvPr id="11" name="Content Placeholder 5"/>
              <p:cNvSpPr>
                <a:spLocks noGrp="1" noRot="1" noChangeAspect="1" noMove="1" noResize="1" noEditPoints="1" noAdjustHandles="1" noChangeArrowheads="1" noChangeShapeType="1" noTextEdit="1"/>
              </p:cNvSpPr>
              <p:nvPr>
                <p:ph idx="1"/>
              </p:nvPr>
            </p:nvSpPr>
            <p:spPr>
              <a:xfrm>
                <a:off x="575999" y="914400"/>
                <a:ext cx="7882201" cy="5858669"/>
              </a:xfrm>
              <a:blipFill rotWithShape="0">
                <a:blip r:embed="rId3"/>
                <a:stretch>
                  <a:fillRect t="-104"/>
                </a:stretch>
              </a:blipFill>
            </p:spPr>
            <p:txBody>
              <a:bodyPr/>
              <a:lstStyle/>
              <a:p>
                <a:r>
                  <a:rPr lang="en-GB">
                    <a:noFill/>
                  </a:rPr>
                  <a:t> </a:t>
                </a:r>
              </a:p>
            </p:txBody>
          </p:sp>
        </mc:Fallback>
      </mc:AlternateContent>
    </p:spTree>
    <p:extLst>
      <p:ext uri="{BB962C8B-B14F-4D97-AF65-F5344CB8AC3E}">
        <p14:creationId xmlns:p14="http://schemas.microsoft.com/office/powerpoint/2010/main" val="3821199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
            <a:ext cx="6935024" cy="1113183"/>
          </a:xfrm>
        </p:spPr>
        <p:txBody>
          <a:bodyPr>
            <a:normAutofit/>
          </a:bodyPr>
          <a:lstStyle/>
          <a:p>
            <a:pPr algn="ctr"/>
            <a:r>
              <a:rPr lang="en-GB" sz="3300" dirty="0">
                <a:solidFill>
                  <a:srgbClr val="FF0000"/>
                </a:solidFill>
              </a:rPr>
              <a:t>EVALUATION OF </a:t>
            </a:r>
            <a:r>
              <a:rPr lang="en-GB" sz="3300" dirty="0" smtClean="0">
                <a:solidFill>
                  <a:srgbClr val="FF0000"/>
                </a:solidFill>
              </a:rPr>
              <a:t>POWER</a:t>
            </a:r>
            <a:endParaRPr lang="en-GB" sz="2000" dirty="0">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Slide Number Placeholder 17"/>
          <p:cNvSpPr>
            <a:spLocks noGrp="1"/>
          </p:cNvSpPr>
          <p:nvPr>
            <p:ph type="sldNum" sz="quarter" idx="12"/>
          </p:nvPr>
        </p:nvSpPr>
        <p:spPr/>
        <p:txBody>
          <a:bodyPr/>
          <a:lstStyle/>
          <a:p>
            <a:fld id="{683AD0D0-8211-4EE3-8D84-1559EB33B46B}" type="slidenum">
              <a:rPr lang="en-GB" smtClean="0">
                <a:solidFill>
                  <a:prstClr val="black">
                    <a:tint val="75000"/>
                  </a:prstClr>
                </a:solidFill>
              </a:rPr>
              <a:pPr/>
              <a:t>43</a:t>
            </a:fld>
            <a:endParaRPr lang="en-GB">
              <a:solidFill>
                <a:prstClr val="black">
                  <a:tint val="75000"/>
                </a:prstClr>
              </a:solidFill>
            </a:endParaRPr>
          </a:p>
        </p:txBody>
      </p:sp>
      <p:sp>
        <p:nvSpPr>
          <p:cNvPr id="10" name="Rectangle 2"/>
          <p:cNvSpPr>
            <a:spLocks noChangeArrowheads="1"/>
          </p:cNvSpPr>
          <p:nvPr/>
        </p:nvSpPr>
        <p:spPr bwMode="auto">
          <a:xfrm>
            <a:off x="8205397" y="-55425"/>
            <a:ext cx="648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solidFill>
                <a:prstClr val="black"/>
              </a:solidFill>
            </a:endParaRPr>
          </a:p>
        </p:txBody>
      </p:sp>
      <p:sp>
        <p:nvSpPr>
          <p:cNvPr id="11" name="Content Placeholder 5"/>
          <p:cNvSpPr>
            <a:spLocks noGrp="1"/>
          </p:cNvSpPr>
          <p:nvPr>
            <p:ph idx="1"/>
          </p:nvPr>
        </p:nvSpPr>
        <p:spPr>
          <a:xfrm>
            <a:off x="575999" y="1303637"/>
            <a:ext cx="7629397" cy="5052713"/>
          </a:xfrm>
        </p:spPr>
        <p:txBody>
          <a:bodyPr>
            <a:normAutofit/>
          </a:bodyPr>
          <a:lstStyle/>
          <a:p>
            <a:r>
              <a:rPr lang="en-GB" sz="1800" dirty="0" smtClean="0">
                <a:latin typeface="Verdana" panose="020B0604030504040204" pitchFamily="34" charset="0"/>
                <a:ea typeface="Verdana" panose="020B0604030504040204" pitchFamily="34" charset="0"/>
                <a:cs typeface="Verdana" panose="020B0604030504040204" pitchFamily="34" charset="0"/>
              </a:rPr>
              <a:t>Substituting and evaluating for 3-phases:</a:t>
            </a:r>
            <a:endParaRPr lang="en-GB" sz="2000" b="0" i="1" dirty="0" smtClean="0">
              <a:latin typeface="Cambria Math" panose="02040503050406030204" pitchFamily="18" charset="0"/>
              <a:ea typeface="Verdana" panose="020B0604030504040204" pitchFamily="34" charset="0"/>
              <a:cs typeface="Verdana" panose="020B0604030504040204" pitchFamily="34" charset="0"/>
            </a:endParaRPr>
          </a:p>
          <a:p>
            <a:endParaRPr lang="en-GB" sz="1900" b="0" i="1" dirty="0" smtClean="0">
              <a:latin typeface="Cambria Math" panose="02040503050406030204" pitchFamily="18" charset="0"/>
              <a:ea typeface="Verdana" panose="020B0604030504040204" pitchFamily="34" charset="0"/>
              <a:cs typeface="Verdana" panose="020B0604030504040204" pitchFamily="34" charset="0"/>
            </a:endParaRPr>
          </a:p>
          <a:p>
            <a:pPr marL="457200" lvl="1" indent="0">
              <a:buNone/>
            </a:pPr>
            <a:endParaRPr lang="en-GB" sz="1800"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a:p>
        </p:txBody>
      </p:sp>
      <p:pic>
        <p:nvPicPr>
          <p:cNvPr id="2" name="Picture 1"/>
          <p:cNvPicPr>
            <a:picLocks noChangeAspect="1"/>
          </p:cNvPicPr>
          <p:nvPr/>
        </p:nvPicPr>
        <p:blipFill>
          <a:blip r:embed="rId3"/>
          <a:stretch>
            <a:fillRect/>
          </a:stretch>
        </p:blipFill>
        <p:spPr>
          <a:xfrm>
            <a:off x="1220361" y="1741176"/>
            <a:ext cx="6340672" cy="4177634"/>
          </a:xfrm>
          <a:prstGeom prst="rect">
            <a:avLst/>
          </a:prstGeom>
        </p:spPr>
      </p:pic>
    </p:spTree>
    <p:extLst>
      <p:ext uri="{BB962C8B-B14F-4D97-AF65-F5344CB8AC3E}">
        <p14:creationId xmlns:p14="http://schemas.microsoft.com/office/powerpoint/2010/main" val="1120023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7769"/>
            <a:ext cx="8458200" cy="1143000"/>
          </a:xfrm>
        </p:spPr>
        <p:txBody>
          <a:bodyPr>
            <a:normAutofit fontScale="90000"/>
          </a:bodyPr>
          <a:lstStyle/>
          <a:p>
            <a:r>
              <a:rPr lang="en-GB" b="1" dirty="0"/>
              <a:t/>
            </a:r>
            <a:br>
              <a:rPr lang="en-GB" b="1" dirty="0"/>
            </a:br>
            <a:r>
              <a:rPr lang="en-US" dirty="0">
                <a:solidFill>
                  <a:srgbClr val="FF0000"/>
                </a:solidFill>
              </a:rPr>
              <a:t>POWER LOAD ANGLE RELATIONSHIP</a:t>
            </a:r>
          </a:p>
        </p:txBody>
      </p:sp>
      <p:pic>
        <p:nvPicPr>
          <p:cNvPr id="4" name="Picture 3"/>
          <p:cNvPicPr>
            <a:picLocks noChangeAspect="1"/>
          </p:cNvPicPr>
          <p:nvPr/>
        </p:nvPicPr>
        <p:blipFill>
          <a:blip r:embed="rId3"/>
          <a:stretch>
            <a:fillRect/>
          </a:stretch>
        </p:blipFill>
        <p:spPr>
          <a:xfrm>
            <a:off x="990600" y="1347659"/>
            <a:ext cx="7416824" cy="4824535"/>
          </a:xfrm>
          <a:prstGeom prst="rect">
            <a:avLst/>
          </a:prstGeom>
        </p:spPr>
      </p:pic>
    </p:spTree>
    <p:extLst>
      <p:ext uri="{BB962C8B-B14F-4D97-AF65-F5344CB8AC3E}">
        <p14:creationId xmlns:p14="http://schemas.microsoft.com/office/powerpoint/2010/main" val="8457751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7769"/>
            <a:ext cx="8458200" cy="1143000"/>
          </a:xfrm>
        </p:spPr>
        <p:txBody>
          <a:bodyPr>
            <a:normAutofit fontScale="90000"/>
          </a:bodyPr>
          <a:lstStyle/>
          <a:p>
            <a:r>
              <a:rPr lang="en-GB" b="1" dirty="0"/>
              <a:t/>
            </a:r>
            <a:br>
              <a:rPr lang="en-GB" b="1" dirty="0"/>
            </a:br>
            <a:r>
              <a:rPr lang="en-US" dirty="0">
                <a:solidFill>
                  <a:srgbClr val="FF0000"/>
                </a:solidFill>
              </a:rPr>
              <a:t>POWER LOAD ANGLE RELATIONSHIP</a:t>
            </a:r>
          </a:p>
        </p:txBody>
      </p:sp>
      <p:pic>
        <p:nvPicPr>
          <p:cNvPr id="5" name="Picture 4"/>
          <p:cNvPicPr>
            <a:picLocks noChangeAspect="1"/>
          </p:cNvPicPr>
          <p:nvPr/>
        </p:nvPicPr>
        <p:blipFill>
          <a:blip r:embed="rId3"/>
          <a:stretch>
            <a:fillRect/>
          </a:stretch>
        </p:blipFill>
        <p:spPr>
          <a:xfrm>
            <a:off x="1378639" y="1350769"/>
            <a:ext cx="6386721" cy="4968552"/>
          </a:xfrm>
          <a:prstGeom prst="rect">
            <a:avLst/>
          </a:prstGeom>
        </p:spPr>
      </p:pic>
    </p:spTree>
    <p:extLst>
      <p:ext uri="{BB962C8B-B14F-4D97-AF65-F5344CB8AC3E}">
        <p14:creationId xmlns:p14="http://schemas.microsoft.com/office/powerpoint/2010/main" val="325905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14054"/>
            <a:ext cx="8229600" cy="4525963"/>
          </a:xfrm>
        </p:spPr>
        <p:txBody>
          <a:bodyPr>
            <a:normAutofit/>
          </a:bodyPr>
          <a:lstStyle/>
          <a:p>
            <a:pPr marL="109728" indent="0">
              <a:buNone/>
            </a:pPr>
            <a:r>
              <a:rPr lang="en-US" dirty="0"/>
              <a:t>The reactances     and     of a salient-pole synchronous generator are 1.00 and 0.60 p.u., respectively</a:t>
            </a:r>
            <a:r>
              <a:rPr lang="en-US" dirty="0" smtClean="0"/>
              <a:t>. </a:t>
            </a:r>
            <a:r>
              <a:rPr lang="en-US" dirty="0"/>
              <a:t>The armature resistance is negligible. Compute the excitation voltage when the generator delivers rated </a:t>
            </a:r>
            <a:r>
              <a:rPr lang="en-US" dirty="0" smtClean="0"/>
              <a:t>kVA </a:t>
            </a:r>
            <a:r>
              <a:rPr lang="en-US" dirty="0"/>
              <a:t>at 0.80 pf lagging current, and rated terminal voltage. </a:t>
            </a:r>
          </a:p>
          <a:p>
            <a:endParaRPr lang="en-US" dirty="0"/>
          </a:p>
          <a:p>
            <a:pPr marL="0" indent="0">
              <a:buNone/>
            </a:pPr>
            <a:r>
              <a:rPr lang="en-US" b="1" dirty="0"/>
              <a:t>**</a:t>
            </a:r>
            <a:r>
              <a:rPr lang="en-US" dirty="0"/>
              <a:t>Please refer to notes for </a:t>
            </a:r>
            <a:r>
              <a:rPr lang="en-US" b="1" dirty="0"/>
              <a:t>solution 4.</a:t>
            </a:r>
          </a:p>
          <a:p>
            <a:pPr marL="0" indent="0">
              <a:buNone/>
            </a:pPr>
            <a:r>
              <a:rPr lang="en-US" dirty="0"/>
              <a:t> </a:t>
            </a:r>
          </a:p>
          <a:p>
            <a:endParaRPr lang="en-US" dirty="0"/>
          </a:p>
        </p:txBody>
      </p:sp>
      <p:sp>
        <p:nvSpPr>
          <p:cNvPr id="2" name="Title 1"/>
          <p:cNvSpPr>
            <a:spLocks noGrp="1"/>
          </p:cNvSpPr>
          <p:nvPr>
            <p:ph type="title"/>
          </p:nvPr>
        </p:nvSpPr>
        <p:spPr/>
        <p:txBody>
          <a:bodyPr>
            <a:normAutofit fontScale="90000"/>
          </a:bodyPr>
          <a:lstStyle/>
          <a:p>
            <a:pPr algn="ctr"/>
            <a:r>
              <a:rPr lang="en-US" b="1" dirty="0">
                <a:solidFill>
                  <a:srgbClr val="FF0000"/>
                </a:solidFill>
              </a:rPr>
              <a:t/>
            </a:r>
            <a:br>
              <a:rPr lang="en-US" b="1" dirty="0">
                <a:solidFill>
                  <a:srgbClr val="FF0000"/>
                </a:solidFill>
              </a:rPr>
            </a:br>
            <a:r>
              <a:rPr lang="en-US" b="1" dirty="0">
                <a:solidFill>
                  <a:srgbClr val="FF0000"/>
                </a:solidFill>
              </a:rPr>
              <a:t>Example 4</a:t>
            </a:r>
            <a:r>
              <a:rPr lang="en-US" dirty="0">
                <a:solidFill>
                  <a:srgbClr val="FF0000"/>
                </a:solidFill>
              </a:rPr>
              <a:t/>
            </a:r>
            <a:br>
              <a:rPr lang="en-US" dirty="0">
                <a:solidFill>
                  <a:srgbClr val="FF0000"/>
                </a:solidFill>
              </a:rPr>
            </a:br>
            <a:endParaRPr lang="en-US" dirty="0">
              <a:solidFill>
                <a:srgbClr val="FF0000"/>
              </a:solidFill>
            </a:endParaRPr>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676400"/>
            <a:ext cx="710738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8"/>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800" b="0" i="0" u="none" strike="noStrike" cap="none" normalizeH="0" baseline="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10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1676400"/>
            <a:ext cx="74977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478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GB" i="1" dirty="0"/>
              <a:t> </a:t>
            </a:r>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r>
              <a:rPr lang="en-GB" dirty="0"/>
              <a:t>Salient-Pole Synchronous Machine and Series Impedance </a:t>
            </a:r>
            <a:endParaRPr lang="en-US" b="1" dirty="0"/>
          </a:p>
          <a:p>
            <a:pPr marL="0" indent="0">
              <a:buNone/>
            </a:pPr>
            <a:r>
              <a:rPr lang="en-GB" dirty="0"/>
              <a:t>(a) Single-Line Diagram (b) Phasor Diagram</a:t>
            </a:r>
          </a:p>
          <a:p>
            <a:pPr marL="0" indent="0">
              <a:buNone/>
            </a:pPr>
            <a:endParaRPr lang="en-GB" i="1"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Output Power Delivered by Salient-Pole Synchronous Generator</a:t>
            </a:r>
            <a:endParaRPr lang="en-US" dirty="0">
              <a:solidFill>
                <a:srgbClr val="FF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382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7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GB" dirty="0"/>
              <a:t>Hence </a:t>
            </a:r>
          </a:p>
          <a:p>
            <a:pPr marL="0" indent="0">
              <a:buNone/>
            </a:pPr>
            <a:r>
              <a:rPr lang="en-GB" b="1" dirty="0"/>
              <a:t>Equation </a:t>
            </a:r>
            <a:r>
              <a:rPr lang="en-GB" b="1" dirty="0" smtClean="0"/>
              <a:t>41</a:t>
            </a: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r>
              <a:rPr lang="en-GB" b="1" dirty="0"/>
              <a:t>Example 5</a:t>
            </a:r>
          </a:p>
          <a:p>
            <a:pPr marL="0" indent="0">
              <a:buNone/>
            </a:pPr>
            <a:r>
              <a:rPr lang="en-GB" b="1" dirty="0"/>
              <a:t>Example 6</a:t>
            </a:r>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US" b="1" dirty="0"/>
          </a:p>
          <a:p>
            <a:endParaRPr lang="en-US" dirty="0"/>
          </a:p>
        </p:txBody>
      </p:sp>
      <p:sp>
        <p:nvSpPr>
          <p:cNvPr id="3" name="Title 2"/>
          <p:cNvSpPr>
            <a:spLocks noGrp="1"/>
          </p:cNvSpPr>
          <p:nvPr>
            <p:ph type="title"/>
          </p:nvPr>
        </p:nvSpPr>
        <p:spPr/>
        <p:txBody>
          <a:bodyPr/>
          <a:lstStyle/>
          <a:p>
            <a:r>
              <a:rPr lang="en-GB" dirty="0">
                <a:solidFill>
                  <a:srgbClr val="FF0000"/>
                </a:solidFill>
              </a:rPr>
              <a:t>Output Power…cont’d.</a:t>
            </a:r>
            <a:endParaRPr lang="en-US" dirty="0"/>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graphicFrame>
        <p:nvGraphicFramePr>
          <p:cNvPr id="8" name="Object 7"/>
          <p:cNvGraphicFramePr>
            <a:graphicFrameLocks noChangeAspect="1"/>
          </p:cNvGraphicFramePr>
          <p:nvPr>
            <p:extLst>
              <p:ext uri="{D42A27DB-BD31-4B8C-83A1-F6EECF244321}">
                <p14:modId xmlns:p14="http://schemas.microsoft.com/office/powerpoint/2010/main" val="1526584881"/>
              </p:ext>
            </p:extLst>
          </p:nvPr>
        </p:nvGraphicFramePr>
        <p:xfrm>
          <a:off x="1461721" y="2819400"/>
          <a:ext cx="6220558" cy="1143000"/>
        </p:xfrm>
        <a:graphic>
          <a:graphicData uri="http://schemas.openxmlformats.org/presentationml/2006/ole">
            <mc:AlternateContent xmlns:mc="http://schemas.openxmlformats.org/markup-compatibility/2006">
              <mc:Choice xmlns:v="urn:schemas-microsoft-com:vml" Requires="v">
                <p:oleObj spid="_x0000_s1053" name="Equation" r:id="rId4" imgW="2692400" imgH="495300" progId="Equation.3">
                  <p:embed/>
                </p:oleObj>
              </mc:Choice>
              <mc:Fallback>
                <p:oleObj name="Equation" r:id="rId4" imgW="2692400" imgH="4953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721" y="2819400"/>
                        <a:ext cx="6220558" cy="1143000"/>
                      </a:xfrm>
                      <a:prstGeom prst="rect">
                        <a:avLst/>
                      </a:prstGeom>
                      <a:noFill/>
                    </p:spPr>
                  </p:pic>
                </p:oleObj>
              </mc:Fallback>
            </mc:AlternateContent>
          </a:graphicData>
        </a:graphic>
      </p:graphicFrame>
    </p:spTree>
    <p:extLst>
      <p:ext uri="{BB962C8B-B14F-4D97-AF65-F5344CB8AC3E}">
        <p14:creationId xmlns:p14="http://schemas.microsoft.com/office/powerpoint/2010/main" val="1065709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71753"/>
            <a:ext cx="8229600" cy="5329047"/>
          </a:xfrm>
        </p:spPr>
        <p:txBody>
          <a:bodyPr/>
          <a:lstStyle/>
          <a:p>
            <a:pPr marL="0" indent="0">
              <a:buNone/>
            </a:pPr>
            <a:endParaRPr lang="en-GB" b="1" dirty="0"/>
          </a:p>
          <a:p>
            <a:pPr marL="0" indent="0">
              <a:buNone/>
            </a:pPr>
            <a:r>
              <a:rPr lang="en-US" dirty="0"/>
              <a:t>It is a known fact that with a change in load, there is a change in terminal voltage of an alternator. </a:t>
            </a:r>
            <a:endParaRPr lang="en-US" dirty="0" smtClean="0"/>
          </a:p>
          <a:p>
            <a:pPr marL="0" indent="0">
              <a:buNone/>
            </a:pPr>
            <a:endParaRPr lang="en-US" dirty="0"/>
          </a:p>
          <a:p>
            <a:pPr marL="0" indent="0">
              <a:buNone/>
            </a:pPr>
            <a:r>
              <a:rPr lang="en-US" dirty="0" smtClean="0"/>
              <a:t>The </a:t>
            </a:r>
            <a:r>
              <a:rPr lang="en-US" b="1" i="1" dirty="0"/>
              <a:t>magnitude of this change depends not only on the load but also on the load power factor</a:t>
            </a:r>
            <a:r>
              <a:rPr lang="en-US" dirty="0"/>
              <a:t>. </a:t>
            </a:r>
            <a:endParaRPr lang="en-GB" dirty="0"/>
          </a:p>
          <a:p>
            <a:pPr marL="0" indent="0">
              <a:buNone/>
            </a:pPr>
            <a:endParaRPr lang="en-GB" b="1" dirty="0" smtClean="0"/>
          </a:p>
          <a:p>
            <a:pPr marL="0" indent="0">
              <a:buNone/>
            </a:pPr>
            <a:r>
              <a:rPr lang="en-GB" b="1" dirty="0" smtClean="0"/>
              <a:t>The voltage regulation is defined as:</a:t>
            </a:r>
            <a:endParaRPr lang="en-GB" b="1" dirty="0"/>
          </a:p>
          <a:p>
            <a:pPr marL="0" indent="0">
              <a:buNone/>
            </a:pPr>
            <a:endParaRPr lang="en-GB" b="1" dirty="0"/>
          </a:p>
          <a:p>
            <a:pPr marL="0" indent="0">
              <a:buNone/>
            </a:pPr>
            <a:r>
              <a:rPr lang="en-GB" b="1" dirty="0" smtClean="0"/>
              <a:t>								(42)</a:t>
            </a: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US" b="1" dirty="0"/>
          </a:p>
          <a:p>
            <a:endParaRPr lang="en-US" dirty="0"/>
          </a:p>
        </p:txBody>
      </p:sp>
      <p:sp>
        <p:nvSpPr>
          <p:cNvPr id="3" name="Title 2"/>
          <p:cNvSpPr>
            <a:spLocks noGrp="1"/>
          </p:cNvSpPr>
          <p:nvPr>
            <p:ph type="title"/>
          </p:nvPr>
        </p:nvSpPr>
        <p:spPr/>
        <p:txBody>
          <a:bodyPr/>
          <a:lstStyle/>
          <a:p>
            <a:r>
              <a:rPr lang="en-GB" dirty="0" smtClean="0">
                <a:solidFill>
                  <a:srgbClr val="FF0000"/>
                </a:solidFill>
              </a:rPr>
              <a:t>Voltage regulation</a:t>
            </a:r>
            <a:endParaRPr lang="en-US" dirty="0"/>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4" name="Rectangle 2"/>
          <p:cNvSpPr>
            <a:spLocks noChangeArrowheads="1"/>
          </p:cNvSpPr>
          <p:nvPr/>
        </p:nvSpPr>
        <p:spPr bwMode="auto">
          <a:xfrm>
            <a:off x="-228600" y="-409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819910598"/>
              </p:ext>
            </p:extLst>
          </p:nvPr>
        </p:nvGraphicFramePr>
        <p:xfrm>
          <a:off x="2590800" y="5105400"/>
          <a:ext cx="3000198" cy="1466006"/>
        </p:xfrm>
        <a:graphic>
          <a:graphicData uri="http://schemas.openxmlformats.org/presentationml/2006/ole">
            <mc:AlternateContent xmlns:mc="http://schemas.openxmlformats.org/markup-compatibility/2006">
              <mc:Choice xmlns:v="urn:schemas-microsoft-com:vml" Requires="v">
                <p:oleObj spid="_x0000_s2075" name="Equation" r:id="rId4" imgW="837836" imgH="406224" progId="Equation.3">
                  <p:embed/>
                </p:oleObj>
              </mc:Choice>
              <mc:Fallback>
                <p:oleObj name="Equation" r:id="rId4" imgW="837836" imgH="406224"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105400"/>
                        <a:ext cx="3000198" cy="1466006"/>
                      </a:xfrm>
                      <a:prstGeom prst="rect">
                        <a:avLst/>
                      </a:prstGeom>
                      <a:noFill/>
                    </p:spPr>
                  </p:pic>
                </p:oleObj>
              </mc:Fallback>
            </mc:AlternateContent>
          </a:graphicData>
        </a:graphic>
      </p:graphicFrame>
    </p:spTree>
    <p:extLst>
      <p:ext uri="{BB962C8B-B14F-4D97-AF65-F5344CB8AC3E}">
        <p14:creationId xmlns:p14="http://schemas.microsoft.com/office/powerpoint/2010/main" val="1451634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r>
            <a:br>
              <a:rPr lang="en-GB" dirty="0"/>
            </a:br>
            <a:r>
              <a:rPr lang="en-GB" dirty="0">
                <a:solidFill>
                  <a:srgbClr val="FF0000"/>
                </a:solidFill>
              </a:rPr>
              <a:t>Constructional Features…cont’d</a:t>
            </a:r>
            <a:r>
              <a:rPr lang="en-GB" dirty="0"/>
              <a:t/>
            </a:r>
            <a:br>
              <a:rPr lang="en-GB" dirty="0"/>
            </a:br>
            <a:endParaRPr lang="en-US" dirty="0"/>
          </a:p>
        </p:txBody>
      </p:sp>
      <p:sp>
        <p:nvSpPr>
          <p:cNvPr id="3" name="Content Placeholder 2"/>
          <p:cNvSpPr>
            <a:spLocks noGrp="1"/>
          </p:cNvSpPr>
          <p:nvPr>
            <p:ph idx="1"/>
          </p:nvPr>
        </p:nvSpPr>
        <p:spPr>
          <a:xfrm>
            <a:off x="3510946" y="1481328"/>
            <a:ext cx="5633053" cy="5376672"/>
          </a:xfrm>
        </p:spPr>
        <p:txBody>
          <a:bodyPr>
            <a:normAutofit fontScale="92500" lnSpcReduction="20000"/>
          </a:bodyPr>
          <a:lstStyle/>
          <a:p>
            <a:r>
              <a:rPr lang="en-GB" dirty="0"/>
              <a:t>The damper winding serves the following </a:t>
            </a:r>
            <a:r>
              <a:rPr lang="en-GB" b="1" dirty="0"/>
              <a:t>functions</a:t>
            </a:r>
            <a:r>
              <a:rPr lang="en-GB" dirty="0"/>
              <a:t>:</a:t>
            </a:r>
            <a:endParaRPr lang="en-US" dirty="0"/>
          </a:p>
          <a:p>
            <a:pPr marL="514350" indent="-514350">
              <a:buFont typeface="+mj-lt"/>
              <a:buAutoNum type="alphaLcParenR"/>
            </a:pPr>
            <a:r>
              <a:rPr lang="en-GB" dirty="0"/>
              <a:t>produces forces which dampen the oscillation of the rotor, thereby reducing hunting (momentary speed fluctuations) </a:t>
            </a:r>
            <a:endParaRPr lang="en-US" dirty="0"/>
          </a:p>
          <a:p>
            <a:pPr marL="514350" lvl="0" indent="-514350">
              <a:buFont typeface="+mj-lt"/>
              <a:buAutoNum type="alphaLcParenR"/>
            </a:pPr>
            <a:r>
              <a:rPr lang="en-GB" dirty="0"/>
              <a:t>helps to start synchronous motors</a:t>
            </a:r>
            <a:endParaRPr lang="en-US" dirty="0"/>
          </a:p>
          <a:p>
            <a:pPr marL="514350" lvl="0" indent="-514350">
              <a:buFont typeface="+mj-lt"/>
              <a:buAutoNum type="alphaLcParenR"/>
            </a:pPr>
            <a:r>
              <a:rPr lang="en-GB" dirty="0"/>
              <a:t>maintains balanced 3-phase voltage under unbalanced load conditions.</a:t>
            </a:r>
            <a:endParaRPr lang="en-US" dirty="0"/>
          </a:p>
          <a:p>
            <a:pPr marL="514350" lvl="0" indent="-514350">
              <a:buFont typeface="+mj-lt"/>
              <a:buAutoNum type="alphaLcParenR"/>
            </a:pPr>
            <a:r>
              <a:rPr lang="en-GB" dirty="0"/>
              <a:t>improves parallel operation of salient-pole generators driven by internal-combustion engines. </a:t>
            </a:r>
            <a:endParaRPr lang="en-US" dirty="0"/>
          </a:p>
          <a:p>
            <a:endParaRPr lang="en-US" dirty="0"/>
          </a:p>
        </p:txBody>
      </p:sp>
      <p:pic>
        <p:nvPicPr>
          <p:cNvPr id="4" name="Picture 3"/>
          <p:cNvPicPr>
            <a:picLocks noChangeAspect="1"/>
          </p:cNvPicPr>
          <p:nvPr/>
        </p:nvPicPr>
        <p:blipFill>
          <a:blip r:embed="rId3"/>
          <a:stretch>
            <a:fillRect/>
          </a:stretch>
        </p:blipFill>
        <p:spPr>
          <a:xfrm>
            <a:off x="13446" y="2438400"/>
            <a:ext cx="3497500" cy="2096992"/>
          </a:xfrm>
          <a:prstGeom prst="rect">
            <a:avLst/>
          </a:prstGeom>
        </p:spPr>
      </p:pic>
    </p:spTree>
    <p:extLst>
      <p:ext uri="{BB962C8B-B14F-4D97-AF65-F5344CB8AC3E}">
        <p14:creationId xmlns:p14="http://schemas.microsoft.com/office/powerpoint/2010/main" val="1274475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US" dirty="0"/>
              </a:p>
              <a:p>
                <a:pPr marL="457200" indent="-457200"/>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is the </a:t>
                </a:r>
                <a:r>
                  <a:rPr lang="en-US" b="1" dirty="0"/>
                  <a:t>arithmetic difference </a:t>
                </a:r>
                <a:r>
                  <a:rPr lang="en-US" dirty="0"/>
                  <a:t>and not the vector difference. </a:t>
                </a:r>
              </a:p>
              <a:p>
                <a:pPr lvl="0"/>
                <a:r>
                  <a:rPr lang="en-US" dirty="0"/>
                  <a:t>For a</a:t>
                </a:r>
                <a:r>
                  <a:rPr lang="en-US" b="1" dirty="0"/>
                  <a:t> leading </a:t>
                </a:r>
                <a:r>
                  <a:rPr lang="en-US" dirty="0"/>
                  <a:t>load power factor, the terminal voltage will fall on removing the full-load.  Hence, regulation is </a:t>
                </a:r>
                <a:r>
                  <a:rPr lang="en-US" b="1" dirty="0"/>
                  <a:t>negative</a:t>
                </a:r>
                <a:r>
                  <a:rPr lang="en-US" dirty="0"/>
                  <a:t> in that case. </a:t>
                </a:r>
              </a:p>
              <a:p>
                <a:pPr lvl="0"/>
                <a:r>
                  <a:rPr lang="en-US" dirty="0"/>
                  <a:t>The rise in voltage when full-load is thrown off, is not the same as the fall in voltage when full-load is applied.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19"/>
                </a:stretch>
              </a:blipFill>
            </p:spPr>
            <p:txBody>
              <a:bodyPr/>
              <a:lstStyle/>
              <a:p>
                <a:r>
                  <a:rPr lang="en-US">
                    <a:noFill/>
                  </a:rPr>
                  <a:t> </a:t>
                </a:r>
              </a:p>
            </p:txBody>
          </p:sp>
        </mc:Fallback>
      </mc:AlternateContent>
      <p:sp>
        <p:nvSpPr>
          <p:cNvPr id="4" name="Title 3"/>
          <p:cNvSpPr>
            <a:spLocks noGrp="1"/>
          </p:cNvSpPr>
          <p:nvPr>
            <p:ph type="title"/>
          </p:nvPr>
        </p:nvSpPr>
        <p:spPr/>
        <p:txBody>
          <a:bodyPr>
            <a:normAutofit fontScale="90000"/>
          </a:bodyPr>
          <a:lstStyle/>
          <a:p>
            <a:pPr algn="ctr"/>
            <a:r>
              <a:rPr lang="en-US" dirty="0">
                <a:solidFill>
                  <a:srgbClr val="FF0000"/>
                </a:solidFill>
              </a:rPr>
              <a:t/>
            </a:r>
            <a:br>
              <a:rPr lang="en-US" dirty="0">
                <a:solidFill>
                  <a:srgbClr val="FF0000"/>
                </a:solidFill>
              </a:rPr>
            </a:br>
            <a:r>
              <a:rPr lang="en-US" dirty="0">
                <a:solidFill>
                  <a:srgbClr val="FF0000"/>
                </a:solidFill>
              </a:rPr>
              <a:t>Notes on Eqn (42) </a:t>
            </a:r>
            <a:br>
              <a:rPr lang="en-US" dirty="0">
                <a:solidFill>
                  <a:srgbClr val="FF0000"/>
                </a:solidFill>
              </a:rPr>
            </a:br>
            <a:endParaRPr lang="en-US" dirty="0"/>
          </a:p>
        </p:txBody>
      </p:sp>
    </p:spTree>
    <p:extLst>
      <p:ext uri="{BB962C8B-B14F-4D97-AF65-F5344CB8AC3E}">
        <p14:creationId xmlns:p14="http://schemas.microsoft.com/office/powerpoint/2010/main" val="2528197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GB" dirty="0"/>
              <a:t>Voltage Regulation of a generator depends on:</a:t>
            </a:r>
          </a:p>
          <a:p>
            <a:r>
              <a:rPr lang="en-GB" dirty="0"/>
              <a:t>armature resistance</a:t>
            </a:r>
          </a:p>
          <a:p>
            <a:r>
              <a:rPr lang="en-GB" dirty="0"/>
              <a:t>synchronous reactance </a:t>
            </a:r>
          </a:p>
          <a:p>
            <a:r>
              <a:rPr lang="en-GB" dirty="0"/>
              <a:t>power factor.</a:t>
            </a:r>
          </a:p>
          <a:p>
            <a:pPr marL="0" indent="0">
              <a:buNone/>
            </a:pPr>
            <a:endParaRPr lang="en-GB" dirty="0"/>
          </a:p>
          <a:p>
            <a:pPr marL="0" indent="0">
              <a:buNone/>
            </a:pPr>
            <a:r>
              <a:rPr lang="en-GB" dirty="0"/>
              <a:t>In small machines, the voltage regulation is found by </a:t>
            </a:r>
            <a:r>
              <a:rPr lang="en-GB" b="1" dirty="0"/>
              <a:t>direct loading. </a:t>
            </a:r>
            <a:endParaRPr lang="en-US" b="1" dirty="0"/>
          </a:p>
          <a:p>
            <a:endParaRPr lang="en-GB" dirty="0"/>
          </a:p>
          <a:p>
            <a:pPr marL="0" indent="0">
              <a:buNone/>
            </a:pPr>
            <a:endParaRPr lang="en-US" dirty="0"/>
          </a:p>
        </p:txBody>
      </p:sp>
      <p:sp>
        <p:nvSpPr>
          <p:cNvPr id="2" name="Title 1"/>
          <p:cNvSpPr>
            <a:spLocks noGrp="1"/>
          </p:cNvSpPr>
          <p:nvPr>
            <p:ph type="title"/>
          </p:nvPr>
        </p:nvSpPr>
        <p:spPr/>
        <p:txBody>
          <a:bodyPr>
            <a:normAutofit fontScale="90000"/>
          </a:bodyPr>
          <a:lstStyle/>
          <a:p>
            <a:r>
              <a:rPr lang="en-US" b="1" dirty="0">
                <a:solidFill>
                  <a:srgbClr val="FF0000"/>
                </a:solidFill>
              </a:rPr>
              <a:t>Determination of Voltage Regulation</a:t>
            </a:r>
          </a:p>
        </p:txBody>
      </p:sp>
    </p:spTree>
    <p:extLst>
      <p:ext uri="{BB962C8B-B14F-4D97-AF65-F5344CB8AC3E}">
        <p14:creationId xmlns:p14="http://schemas.microsoft.com/office/powerpoint/2010/main" val="24065275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GB" dirty="0"/>
              <a:t>In large machines,  the voltage regulation is found by some </a:t>
            </a:r>
            <a:r>
              <a:rPr lang="en-GB" b="1" dirty="0"/>
              <a:t>indirect methods:</a:t>
            </a:r>
            <a:endParaRPr lang="en-US" b="1" dirty="0"/>
          </a:p>
          <a:p>
            <a:pPr marL="571500" lvl="0" indent="-571500">
              <a:buFont typeface="+mj-lt"/>
              <a:buAutoNum type="romanLcPeriod"/>
            </a:pPr>
            <a:r>
              <a:rPr lang="en-US" dirty="0"/>
              <a:t>Synchronous Impedance or EMF Method (due to Behn Eschenberg)</a:t>
            </a:r>
          </a:p>
          <a:p>
            <a:pPr marL="571500" lvl="0" indent="-571500">
              <a:buFont typeface="+mj-lt"/>
              <a:buAutoNum type="romanLcPeriod"/>
            </a:pPr>
            <a:r>
              <a:rPr lang="en-US" dirty="0"/>
              <a:t>Ampere-Turn or MMF Method (due to Rothert)</a:t>
            </a:r>
          </a:p>
          <a:p>
            <a:pPr marL="571500" indent="-571500">
              <a:buFont typeface="+mj-lt"/>
              <a:buAutoNum type="romanLcPeriod"/>
            </a:pPr>
            <a:r>
              <a:rPr lang="en-GB" dirty="0"/>
              <a:t>Zero Power Factor or Potier Method (as name implies, due to Potier)</a:t>
            </a:r>
            <a:endParaRPr lang="en-US" dirty="0"/>
          </a:p>
        </p:txBody>
      </p:sp>
      <p:sp>
        <p:nvSpPr>
          <p:cNvPr id="3" name="Title 2"/>
          <p:cNvSpPr>
            <a:spLocks noGrp="1"/>
          </p:cNvSpPr>
          <p:nvPr>
            <p:ph type="title"/>
          </p:nvPr>
        </p:nvSpPr>
        <p:spPr/>
        <p:txBody>
          <a:bodyPr/>
          <a:lstStyle/>
          <a:p>
            <a:r>
              <a:rPr lang="en-US" dirty="0">
                <a:solidFill>
                  <a:srgbClr val="FF0000"/>
                </a:solidFill>
              </a:rPr>
              <a:t>Voltage Regulation…cont’d.</a:t>
            </a:r>
            <a:endParaRPr lang="en-US" dirty="0"/>
          </a:p>
        </p:txBody>
      </p:sp>
    </p:spTree>
    <p:extLst>
      <p:ext uri="{BB962C8B-B14F-4D97-AF65-F5344CB8AC3E}">
        <p14:creationId xmlns:p14="http://schemas.microsoft.com/office/powerpoint/2010/main" val="246087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a:t>The general data required in this method are the OCC, SCC and the synchronous impedance.</a:t>
            </a:r>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Indirect Method 1-</a:t>
            </a:r>
            <a:r>
              <a:rPr lang="en-GB" b="1" dirty="0">
                <a:solidFill>
                  <a:srgbClr val="FF0000"/>
                </a:solidFill>
              </a:rPr>
              <a:t>Synchronous Impedance or EMF Method</a:t>
            </a:r>
            <a:endParaRPr lang="en-US" dirty="0">
              <a:solidFill>
                <a:srgbClr val="FF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67000"/>
            <a:ext cx="800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00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lstStyle/>
          <a:p>
            <a:pPr marL="0" indent="0" algn="ctr">
              <a:buNone/>
            </a:pPr>
            <a:r>
              <a:rPr lang="en-US" dirty="0"/>
              <a:t>Example 7</a:t>
            </a:r>
          </a:p>
          <a:p>
            <a:pPr marL="0" indent="0" algn="ctr">
              <a:buNone/>
            </a:pPr>
            <a:r>
              <a:rPr lang="en-US" dirty="0"/>
              <a:t>Example 8 </a:t>
            </a:r>
          </a:p>
          <a:p>
            <a:pPr marL="0" indent="0" algn="ctr">
              <a:buNone/>
            </a:pPr>
            <a:r>
              <a:rPr lang="en-US" dirty="0"/>
              <a:t>Example 9</a:t>
            </a:r>
          </a:p>
          <a:p>
            <a:pPr marL="0" indent="0" algn="ctr">
              <a:buNone/>
            </a:pPr>
            <a:endParaRPr lang="en-US" dirty="0"/>
          </a:p>
          <a:p>
            <a:pPr marL="0" indent="0">
              <a:buNone/>
            </a:pPr>
            <a:r>
              <a:rPr lang="en-US" dirty="0"/>
              <a:t>**Please refer to notes</a:t>
            </a:r>
          </a:p>
        </p:txBody>
      </p:sp>
    </p:spTree>
    <p:extLst>
      <p:ext uri="{BB962C8B-B14F-4D97-AF65-F5344CB8AC3E}">
        <p14:creationId xmlns:p14="http://schemas.microsoft.com/office/powerpoint/2010/main" val="20778951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a:p>
            <a:pPr marL="0" indent="0">
              <a:buNone/>
            </a:pPr>
            <a:r>
              <a:rPr lang="en-GB" dirty="0"/>
              <a:t>The main characteristics are :</a:t>
            </a:r>
            <a:endParaRPr lang="en-US" dirty="0"/>
          </a:p>
          <a:p>
            <a:pPr marL="0" indent="0">
              <a:buNone/>
            </a:pPr>
            <a:endParaRPr lang="en-US" dirty="0"/>
          </a:p>
          <a:p>
            <a:pPr marL="571500" lvl="0" indent="-571500">
              <a:buFont typeface="+mj-lt"/>
              <a:buAutoNum type="romanLcPeriod"/>
            </a:pPr>
            <a:r>
              <a:rPr lang="en-GB" dirty="0"/>
              <a:t>Terminal Voltage Characteristics </a:t>
            </a:r>
            <a:r>
              <a:rPr lang="en-GB" b="1" dirty="0"/>
              <a:t>(curves for a given power factor) </a:t>
            </a:r>
            <a:endParaRPr lang="en-US" b="1" dirty="0"/>
          </a:p>
          <a:p>
            <a:pPr marL="571500" lvl="0" indent="-571500">
              <a:buFont typeface="+mj-lt"/>
              <a:buAutoNum type="romanLcPeriod"/>
            </a:pPr>
            <a:r>
              <a:rPr lang="en-GB" dirty="0"/>
              <a:t>Compounding Curves</a:t>
            </a:r>
            <a:r>
              <a:rPr lang="en-GB" b="1" dirty="0"/>
              <a:t> (curves at rated terminal voltage ) </a:t>
            </a:r>
            <a:endParaRPr lang="en-US" b="1" dirty="0"/>
          </a:p>
          <a:p>
            <a:pPr marL="571500" lvl="0" indent="-571500">
              <a:buFont typeface="+mj-lt"/>
              <a:buAutoNum type="romanLcPeriod"/>
            </a:pPr>
            <a:r>
              <a:rPr lang="en-GB" dirty="0"/>
              <a:t>Reactive-Active Power Capability Curves </a:t>
            </a:r>
            <a:r>
              <a:rPr lang="en-GB" b="1" dirty="0"/>
              <a:t>(curves for a given power factor)</a:t>
            </a:r>
            <a:endParaRPr lang="en-US" b="1" dirty="0"/>
          </a:p>
          <a:p>
            <a:endParaRPr lang="en-US" b="1" dirty="0"/>
          </a:p>
        </p:txBody>
      </p:sp>
      <p:sp>
        <p:nvSpPr>
          <p:cNvPr id="2" name="Title 1"/>
          <p:cNvSpPr>
            <a:spLocks noGrp="1"/>
          </p:cNvSpPr>
          <p:nvPr>
            <p:ph type="title"/>
          </p:nvPr>
        </p:nvSpPr>
        <p:spPr/>
        <p:txBody>
          <a:bodyPr>
            <a:normAutofit fontScale="90000"/>
          </a:bodyPr>
          <a:lstStyle/>
          <a:p>
            <a:r>
              <a:rPr lang="en-GB" dirty="0">
                <a:solidFill>
                  <a:srgbClr val="FF0000"/>
                </a:solidFill>
              </a:rPr>
              <a:t>Steady-State Operating Characteristics of Synchronous Generators</a:t>
            </a:r>
            <a:endParaRPr lang="en-US" dirty="0">
              <a:solidFill>
                <a:srgbClr val="FF0000"/>
              </a:solidFill>
            </a:endParaRPr>
          </a:p>
        </p:txBody>
      </p:sp>
    </p:spTree>
    <p:extLst>
      <p:ext uri="{BB962C8B-B14F-4D97-AF65-F5344CB8AC3E}">
        <p14:creationId xmlns:p14="http://schemas.microsoft.com/office/powerpoint/2010/main" val="4209298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715000"/>
          </a:xfrm>
        </p:spPr>
        <p:txBody>
          <a:bodyPr>
            <a:no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It shows the variation of terminal voltage with load (or armature) current for a given power factor when the generator is driven at constant speed and excited with constant current.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 </a:t>
            </a:r>
            <a:endParaRPr lang="en-US" dirty="0"/>
          </a:p>
        </p:txBody>
      </p:sp>
      <p:sp>
        <p:nvSpPr>
          <p:cNvPr id="2" name="Title 1"/>
          <p:cNvSpPr>
            <a:spLocks noGrp="1"/>
          </p:cNvSpPr>
          <p:nvPr>
            <p:ph type="title"/>
          </p:nvPr>
        </p:nvSpPr>
        <p:spPr/>
        <p:txBody>
          <a:bodyPr>
            <a:normAutofit fontScale="90000"/>
          </a:bodyPr>
          <a:lstStyle/>
          <a:p>
            <a:r>
              <a:rPr lang="en-US" dirty="0">
                <a:solidFill>
                  <a:srgbClr val="FF0000"/>
                </a:solidFill>
              </a:rPr>
              <a:t/>
            </a:r>
            <a:br>
              <a:rPr lang="en-US" dirty="0">
                <a:solidFill>
                  <a:srgbClr val="FF0000"/>
                </a:solidFill>
              </a:rPr>
            </a:br>
            <a:r>
              <a:rPr lang="en-US" dirty="0">
                <a:solidFill>
                  <a:srgbClr val="FF0000"/>
                </a:solidFill>
              </a:rPr>
              <a:t/>
            </a:r>
            <a:br>
              <a:rPr lang="en-US" dirty="0">
                <a:solidFill>
                  <a:srgbClr val="FF0000"/>
                </a:solidFill>
              </a:rPr>
            </a:br>
            <a:r>
              <a:rPr lang="en-US" dirty="0">
                <a:solidFill>
                  <a:srgbClr val="FF0000"/>
                </a:solidFill>
              </a:rPr>
              <a:t>i.</a:t>
            </a:r>
            <a:r>
              <a:rPr lang="en-US" b="1" dirty="0">
                <a:solidFill>
                  <a:srgbClr val="FF0000"/>
                </a:solidFill>
              </a:rPr>
              <a:t> Terminal Voltage Characteristics (V-</a:t>
            </a:r>
            <a:r>
              <a:rPr lang="en-US" b="1" dirty="0" err="1">
                <a:solidFill>
                  <a:srgbClr val="FF0000"/>
                </a:solidFill>
              </a:rPr>
              <a:t>Ia</a:t>
            </a:r>
            <a:r>
              <a:rPr lang="en-US" dirty="0">
                <a:solidFill>
                  <a:srgbClr val="FF0000"/>
                </a:solidFill>
              </a:rPr>
              <a:t>)</a:t>
            </a:r>
            <a:r>
              <a:rPr lang="en-US" b="1" dirty="0">
                <a:solidFill>
                  <a:srgbClr val="FF0000"/>
                </a:solidFill>
              </a:rPr>
              <a:t> Curves For a Given Power Factor </a:t>
            </a:r>
            <a:r>
              <a:rPr lang="en-US" b="1" dirty="0"/>
              <a:t/>
            </a:r>
            <a:br>
              <a:rPr lang="en-US" b="1" dirty="0"/>
            </a:br>
            <a:endParaRPr lang="en-US" dirty="0"/>
          </a:p>
        </p:txBody>
      </p:sp>
    </p:spTree>
    <p:extLst>
      <p:ext uri="{BB962C8B-B14F-4D97-AF65-F5344CB8AC3E}">
        <p14:creationId xmlns:p14="http://schemas.microsoft.com/office/powerpoint/2010/main" val="1347434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solidFill>
                  <a:srgbClr val="FF0000"/>
                </a:solidFill>
              </a:rPr>
              <a:t>(V-</a:t>
            </a:r>
            <a:r>
              <a:rPr lang="en-US" dirty="0" err="1">
                <a:solidFill>
                  <a:srgbClr val="FF0000"/>
                </a:solidFill>
              </a:rPr>
              <a:t>Ia</a:t>
            </a:r>
            <a:r>
              <a:rPr lang="en-US" dirty="0">
                <a:solidFill>
                  <a:srgbClr val="FF0000"/>
                </a:solidFill>
              </a:rPr>
              <a:t>) curves…cont’d.</a:t>
            </a:r>
          </a:p>
        </p:txBody>
      </p:sp>
      <p:pic>
        <p:nvPicPr>
          <p:cNvPr id="3075"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18605" y="1600200"/>
            <a:ext cx="809199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268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0"/>
            <a:ext cx="8229600" cy="4525963"/>
          </a:xfrm>
        </p:spPr>
        <p:txBody>
          <a:bodyPr/>
          <a:lstStyle/>
          <a:p>
            <a:r>
              <a:rPr lang="en-GB" dirty="0"/>
              <a:t>Using the </a:t>
            </a:r>
            <a:r>
              <a:rPr lang="en-GB" b="1" dirty="0"/>
              <a:t>cosine rule</a:t>
            </a:r>
            <a:r>
              <a:rPr lang="en-GB" dirty="0"/>
              <a:t>, </a:t>
            </a:r>
          </a:p>
          <a:p>
            <a:r>
              <a:rPr lang="en-GB" dirty="0"/>
              <a:t>we obtain </a:t>
            </a:r>
          </a:p>
          <a:p>
            <a:pPr marL="0" indent="0">
              <a:buNone/>
            </a:pPr>
            <a:r>
              <a:rPr lang="en-GB" dirty="0"/>
              <a:t>from  the equation</a:t>
            </a:r>
          </a:p>
          <a:p>
            <a:pPr marL="0" indent="0">
              <a:buNone/>
            </a:pPr>
            <a:endParaRPr lang="en-US" dirty="0"/>
          </a:p>
          <a:p>
            <a:pPr marL="0" indent="0">
              <a:buNone/>
            </a:pPr>
            <a:endParaRPr lang="en-US" dirty="0"/>
          </a:p>
          <a:p>
            <a:pPr marL="0" indent="0">
              <a:buNone/>
            </a:pPr>
            <a:r>
              <a:rPr lang="en-US" dirty="0"/>
              <a:t>Dividing through by </a:t>
            </a:r>
          </a:p>
          <a:p>
            <a:endParaRPr lang="en-US" dirty="0"/>
          </a:p>
        </p:txBody>
      </p:sp>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Terminal voltage characteristics…cont’d.</a:t>
            </a:r>
            <a:br>
              <a:rPr lang="en-GB" dirty="0">
                <a:solidFill>
                  <a:srgbClr val="FF0000"/>
                </a:solidFill>
              </a:rPr>
            </a:b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7" y="1981200"/>
            <a:ext cx="11887200" cy="44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2017618"/>
            <a:ext cx="11811000" cy="148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0325" y="3733800"/>
            <a:ext cx="10455275" cy="64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52600" y="4235545"/>
            <a:ext cx="9906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95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GB" dirty="0"/>
                  <a:t>Consider the following cases:</a:t>
                </a:r>
              </a:p>
              <a:p>
                <a:pPr marL="0" indent="0">
                  <a:buNone/>
                </a:pPr>
                <a:endParaRPr lang="en-US" dirty="0"/>
              </a:p>
              <a:p>
                <a:r>
                  <a:rPr lang="en-GB" b="1" dirty="0"/>
                  <a:t>Case I:  Unity Power Factor (</a:t>
                </a:r>
                <a14:m>
                  <m:oMath xmlns:m="http://schemas.openxmlformats.org/officeDocument/2006/math">
                    <m:r>
                      <a:rPr lang="en-GB" b="1" i="1" smtClean="0">
                        <a:latin typeface="Cambria Math"/>
                        <a:ea typeface="Cambria Math"/>
                      </a:rPr>
                      <m:t>∅</m:t>
                    </m:r>
                    <m:r>
                      <a:rPr lang="en-US" b="1" i="1" smtClean="0">
                        <a:latin typeface="Cambria Math"/>
                        <a:ea typeface="Cambria Math"/>
                      </a:rPr>
                      <m:t>=</m:t>
                    </m:r>
                    <m:r>
                      <a:rPr lang="en-US" b="1" i="1" smtClean="0">
                        <a:latin typeface="Cambria Math"/>
                        <a:ea typeface="Cambria Math"/>
                      </a:rPr>
                      <m:t>𝟎</m:t>
                    </m:r>
                  </m:oMath>
                </a14:m>
                <a:r>
                  <a:rPr lang="en-GB" b="1" dirty="0"/>
                  <a:t>)</a:t>
                </a:r>
              </a:p>
              <a:p>
                <a:pPr marL="0" indent="0">
                  <a:buNone/>
                </a:pPr>
                <a:r>
                  <a:rPr lang="en-GB" dirty="0"/>
                  <a:t>The Equation is now</a:t>
                </a:r>
              </a:p>
              <a:p>
                <a:pPr marL="0" indent="0">
                  <a:buNone/>
                </a:pPr>
                <a:endParaRPr lang="en-GB"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33" t="-1213"/>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Terminal voltage characteristics…cont’d.</a:t>
            </a:r>
            <a:br>
              <a:rPr lang="en-GB" dirty="0">
                <a:solidFill>
                  <a:srgbClr val="FF0000"/>
                </a:solidFill>
              </a:rPr>
            </a:br>
            <a:endParaRPr lang="en-US" dirty="0"/>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3962400"/>
            <a:ext cx="103901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15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2800" y="1481328"/>
            <a:ext cx="5791200" cy="5224272"/>
          </a:xfrm>
        </p:spPr>
        <p:txBody>
          <a:bodyPr>
            <a:normAutofit fontScale="77500" lnSpcReduction="20000"/>
          </a:bodyPr>
          <a:lstStyle/>
          <a:p>
            <a:pPr marL="0" lvl="0" indent="0">
              <a:buNone/>
            </a:pPr>
            <a:r>
              <a:rPr lang="en-GB" b="1" dirty="0">
                <a:solidFill>
                  <a:srgbClr val="FF0000"/>
                </a:solidFill>
              </a:rPr>
              <a:t>3. Slip-rings or collector rings:</a:t>
            </a:r>
          </a:p>
          <a:p>
            <a:pPr marL="0" indent="0">
              <a:buNone/>
            </a:pPr>
            <a:r>
              <a:rPr lang="en-GB" dirty="0"/>
              <a:t>The slip-ring is made of copper segments, and has the same functions in the motor as in a generator.</a:t>
            </a:r>
          </a:p>
          <a:p>
            <a:pPr marL="0" indent="0">
              <a:buNone/>
            </a:pPr>
            <a:r>
              <a:rPr lang="en-GB" dirty="0"/>
              <a:t> Its purpose is to facilitate the collection of current from the DC excitation source to the field windings. </a:t>
            </a:r>
            <a:endParaRPr lang="en-US" dirty="0"/>
          </a:p>
          <a:p>
            <a:pPr marL="0" indent="0">
              <a:buNone/>
            </a:pPr>
            <a:endParaRPr lang="en-US" dirty="0">
              <a:solidFill>
                <a:srgbClr val="FF0000"/>
              </a:solidFill>
            </a:endParaRPr>
          </a:p>
          <a:p>
            <a:pPr marL="0" lvl="0" indent="0">
              <a:buNone/>
            </a:pPr>
            <a:r>
              <a:rPr lang="en-GB" b="1" dirty="0">
                <a:solidFill>
                  <a:srgbClr val="FF0000"/>
                </a:solidFill>
              </a:rPr>
              <a:t>4. Brushes and bearings:</a:t>
            </a:r>
          </a:p>
          <a:p>
            <a:pPr marL="0" lvl="0" indent="0">
              <a:buNone/>
            </a:pPr>
            <a:r>
              <a:rPr lang="en-GB" dirty="0"/>
              <a:t>These carry current from the external circuit to the commutator. </a:t>
            </a:r>
          </a:p>
          <a:p>
            <a:pPr marL="0" lvl="0" indent="0">
              <a:buNone/>
            </a:pPr>
            <a:r>
              <a:rPr lang="en-GB" dirty="0"/>
              <a:t>They are usually made of blocks of carbon or graphite, and are rectangular in shape. </a:t>
            </a:r>
          </a:p>
          <a:p>
            <a:pPr marL="0" lvl="0" indent="0">
              <a:buNone/>
            </a:pPr>
            <a:r>
              <a:rPr lang="en-GB" dirty="0"/>
              <a:t>They should slide freely in their holder so as to follow any irregularity in the commutator. </a:t>
            </a:r>
            <a:endParaRPr lang="en-US" dirty="0"/>
          </a:p>
          <a:p>
            <a:pPr marL="0" indent="0">
              <a:buNone/>
            </a:pPr>
            <a:r>
              <a:rPr lang="en-GB" dirty="0"/>
              <a:t> </a:t>
            </a:r>
            <a:endParaRPr lang="en-US" dirty="0"/>
          </a:p>
          <a:p>
            <a:pPr marL="0" lvl="0" indent="0">
              <a:buNone/>
            </a:pPr>
            <a:endParaRPr lang="en-GB" dirty="0"/>
          </a:p>
        </p:txBody>
      </p:sp>
      <p:sp>
        <p:nvSpPr>
          <p:cNvPr id="2" name="Title 1"/>
          <p:cNvSpPr>
            <a:spLocks noGrp="1"/>
          </p:cNvSpPr>
          <p:nvPr>
            <p:ph type="title"/>
          </p:nvPr>
        </p:nvSpPr>
        <p:spPr/>
        <p:txBody>
          <a:bodyPr>
            <a:normAutofit fontScale="90000"/>
          </a:bodyPr>
          <a:lstStyle/>
          <a:p>
            <a:r>
              <a:rPr lang="en-GB" dirty="0"/>
              <a:t/>
            </a:r>
            <a:br>
              <a:rPr lang="en-GB" dirty="0"/>
            </a:br>
            <a:r>
              <a:rPr lang="en-GB" dirty="0">
                <a:solidFill>
                  <a:srgbClr val="FF0000"/>
                </a:solidFill>
              </a:rPr>
              <a:t>Constructional Features…cont’d</a:t>
            </a:r>
            <a:r>
              <a:rPr lang="en-GB" dirty="0"/>
              <a:t/>
            </a:r>
            <a:br>
              <a:rPr lang="en-GB" dirty="0"/>
            </a:br>
            <a:endParaRPr lang="en-US" dirty="0"/>
          </a:p>
        </p:txBody>
      </p:sp>
      <p:pic>
        <p:nvPicPr>
          <p:cNvPr id="4" name="Picture 2"/>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1" y="2588514"/>
            <a:ext cx="3352800" cy="252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896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b="1" dirty="0"/>
          </a:p>
          <a:p>
            <a:r>
              <a:rPr lang="en-GB" b="1" dirty="0"/>
              <a:t>Case II: Zero Power Factor </a:t>
            </a:r>
            <a:r>
              <a:rPr lang="en-GB" b="1" i="1" dirty="0"/>
              <a:t>Lagging</a:t>
            </a:r>
            <a:r>
              <a:rPr lang="en-GB" b="1" dirty="0"/>
              <a:t> </a:t>
            </a:r>
          </a:p>
          <a:p>
            <a:pPr marL="0" indent="0">
              <a:buNone/>
            </a:pPr>
            <a:r>
              <a:rPr lang="en-GB" i="1" dirty="0">
                <a:sym typeface="Symbol"/>
              </a:rPr>
              <a:t></a:t>
            </a:r>
            <a:r>
              <a:rPr lang="en-GB" i="1" dirty="0"/>
              <a:t> </a:t>
            </a:r>
            <a:r>
              <a:rPr lang="en-GB" dirty="0"/>
              <a:t>= 90</a:t>
            </a:r>
            <a:r>
              <a:rPr lang="en-GB" baseline="30000" dirty="0"/>
              <a:t>0</a:t>
            </a:r>
            <a:r>
              <a:rPr lang="en-GB" dirty="0"/>
              <a:t>  and sin </a:t>
            </a:r>
            <a:r>
              <a:rPr lang="en-GB" i="1" dirty="0">
                <a:sym typeface="Symbol"/>
              </a:rPr>
              <a:t></a:t>
            </a:r>
            <a:r>
              <a:rPr lang="en-GB" dirty="0"/>
              <a:t> = 1</a:t>
            </a:r>
          </a:p>
          <a:p>
            <a:pPr marL="0" indent="0">
              <a:buNone/>
            </a:pPr>
            <a:endParaRPr lang="en-GB" dirty="0"/>
          </a:p>
          <a:p>
            <a:pPr marL="0" indent="0">
              <a:buNone/>
            </a:pPr>
            <a:endParaRPr lang="en-US" dirty="0"/>
          </a:p>
        </p:txBody>
      </p:sp>
      <p:sp>
        <p:nvSpPr>
          <p:cNvPr id="3" name="Title 2"/>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Terminal voltage characteristics…cont’d.</a:t>
            </a:r>
            <a:br>
              <a:rPr lang="en-GB" dirty="0">
                <a:solidFill>
                  <a:srgbClr val="FF0000"/>
                </a:solidFill>
              </a:rPr>
            </a:b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743200"/>
            <a:ext cx="12863513" cy="362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a:p>
            <a:pPr marL="0" indent="0">
              <a:buNone/>
            </a:pPr>
            <a:endParaRPr lang="en-GB" dirty="0"/>
          </a:p>
          <a:p>
            <a:r>
              <a:rPr lang="en-GB" b="1" dirty="0"/>
              <a:t>Case III: Zero Power Factor </a:t>
            </a:r>
            <a:r>
              <a:rPr lang="en-GB" b="1" i="1" dirty="0"/>
              <a:t>Leading</a:t>
            </a:r>
          </a:p>
          <a:p>
            <a:pPr marL="0" indent="0">
              <a:buNone/>
            </a:pPr>
            <a:r>
              <a:rPr lang="en-GB" i="1" dirty="0">
                <a:sym typeface="Symbol"/>
              </a:rPr>
              <a:t>   </a:t>
            </a:r>
            <a:r>
              <a:rPr lang="en-GB" i="1" dirty="0"/>
              <a:t> </a:t>
            </a:r>
            <a:r>
              <a:rPr lang="en-GB" dirty="0"/>
              <a:t>= -90</a:t>
            </a:r>
            <a:r>
              <a:rPr lang="en-GB" baseline="30000" dirty="0"/>
              <a:t>0</a:t>
            </a:r>
            <a:r>
              <a:rPr lang="en-GB" dirty="0"/>
              <a:t> and sin </a:t>
            </a:r>
            <a:r>
              <a:rPr lang="en-GB" i="1" dirty="0">
                <a:sym typeface="Symbol"/>
              </a:rPr>
              <a:t></a:t>
            </a:r>
            <a:r>
              <a:rPr lang="en-GB" dirty="0"/>
              <a:t> = -1.</a:t>
            </a:r>
            <a:r>
              <a:rPr lang="en-GB" b="1" i="1" dirty="0"/>
              <a:t> </a:t>
            </a:r>
            <a:endParaRPr lang="en-GB" dirty="0"/>
          </a:p>
          <a:p>
            <a:pPr marL="0" indent="0">
              <a:buNone/>
            </a:pPr>
            <a:endParaRPr lang="en-US" dirty="0"/>
          </a:p>
          <a:p>
            <a:endParaRPr lang="en-US" dirty="0"/>
          </a:p>
        </p:txBody>
      </p:sp>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Terminal voltage characteristics…cont’d</a:t>
            </a:r>
            <a:r>
              <a:rPr lang="en-GB" dirty="0"/>
              <a:t/>
            </a:r>
            <a:br>
              <a:rPr lang="en-GB" dirty="0"/>
            </a:br>
            <a:endParaRPr lang="en-US" dirty="0"/>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3555890"/>
            <a:ext cx="10018217" cy="1369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23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6477000"/>
          </a:xfrm>
        </p:spPr>
        <p:txBody>
          <a:bodyPr>
            <a:normAutofit/>
          </a:bodyPr>
          <a:lstStyle/>
          <a:p>
            <a:pPr marL="0" indent="0">
              <a:buNone/>
            </a:pPr>
            <a:r>
              <a:rPr lang="en-GB" dirty="0"/>
              <a:t>The curve that shows the field current required to maintain rated terminal voltage as the constant-power-factor-load is varied is known as a compounding curve.</a:t>
            </a:r>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i="1" dirty="0"/>
          </a:p>
          <a:p>
            <a:pPr marL="0" indent="0">
              <a:buNone/>
            </a:pPr>
            <a:r>
              <a:rPr lang="en-GB" b="1" dirty="0"/>
              <a:t> </a:t>
            </a:r>
            <a:endParaRPr lang="en-US" dirty="0"/>
          </a:p>
          <a:p>
            <a:pPr marL="0" indent="0">
              <a:buNone/>
            </a:pPr>
            <a:r>
              <a:rPr lang="en-GB" dirty="0"/>
              <a:t> </a:t>
            </a:r>
            <a:endParaRPr lang="en-US" dirty="0"/>
          </a:p>
          <a:p>
            <a:endParaRPr lang="en-US" dirty="0"/>
          </a:p>
          <a:p>
            <a:pPr marL="0" indent="0">
              <a:buNone/>
            </a:pPr>
            <a:endParaRPr lang="en-US" dirty="0"/>
          </a:p>
          <a:p>
            <a:endParaRPr lang="en-US" dirty="0"/>
          </a:p>
        </p:txBody>
      </p:sp>
      <p:sp>
        <p:nvSpPr>
          <p:cNvPr id="2" name="Title 1"/>
          <p:cNvSpPr>
            <a:spLocks noGrp="1"/>
          </p:cNvSpPr>
          <p:nvPr>
            <p:ph type="title"/>
          </p:nvPr>
        </p:nvSpPr>
        <p:spPr/>
        <p:txBody>
          <a:bodyPr>
            <a:normAutofit fontScale="90000"/>
          </a:bodyPr>
          <a:lstStyle/>
          <a:p>
            <a:pPr algn="ctr"/>
            <a:r>
              <a:rPr lang="en-GB" b="1" dirty="0">
                <a:solidFill>
                  <a:srgbClr val="FF0000"/>
                </a:solidFill>
              </a:rPr>
              <a:t/>
            </a:r>
            <a:br>
              <a:rPr lang="en-GB" b="1" dirty="0">
                <a:solidFill>
                  <a:srgbClr val="FF0000"/>
                </a:solidFill>
              </a:rPr>
            </a:br>
            <a:r>
              <a:rPr lang="en-GB" b="1" dirty="0">
                <a:solidFill>
                  <a:srgbClr val="FF0000"/>
                </a:solidFill>
              </a:rPr>
              <a:t>Compounding Curves</a:t>
            </a:r>
            <a:br>
              <a:rPr lang="en-GB" b="1" dirty="0">
                <a:solidFill>
                  <a:srgbClr val="FF0000"/>
                </a:solidFill>
              </a:rPr>
            </a:br>
            <a:r>
              <a:rPr lang="en-GB" b="1" dirty="0"/>
              <a:t> </a:t>
            </a:r>
            <a:endParaRPr lang="en-US" dirty="0"/>
          </a:p>
        </p:txBody>
      </p:sp>
    </p:spTree>
    <p:extLst>
      <p:ext uri="{BB962C8B-B14F-4D97-AF65-F5344CB8AC3E}">
        <p14:creationId xmlns:p14="http://schemas.microsoft.com/office/powerpoint/2010/main" val="3661781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19472"/>
          </a:xfrm>
        </p:spPr>
        <p:txBody>
          <a:bodyPr>
            <a:normAutofit lnSpcReduction="10000"/>
          </a:bodyPr>
          <a:lstStyle/>
          <a:p>
            <a:endParaRPr lang="en-GB" i="1" dirty="0"/>
          </a:p>
          <a:p>
            <a:endParaRPr lang="en-GB" i="1" dirty="0"/>
          </a:p>
          <a:p>
            <a:endParaRPr lang="en-GB" i="1" dirty="0"/>
          </a:p>
          <a:p>
            <a:endParaRPr lang="en-GB" i="1" dirty="0"/>
          </a:p>
          <a:p>
            <a:endParaRPr lang="en-GB" i="1" dirty="0"/>
          </a:p>
          <a:p>
            <a:endParaRPr lang="en-GB" i="1" dirty="0"/>
          </a:p>
          <a:p>
            <a:endParaRPr lang="en-GB" i="1" dirty="0"/>
          </a:p>
          <a:p>
            <a:endParaRPr lang="en-GB" i="1" dirty="0"/>
          </a:p>
          <a:p>
            <a:pPr marL="109728" indent="0">
              <a:buNone/>
            </a:pPr>
            <a:endParaRPr lang="en-GB" i="1" dirty="0"/>
          </a:p>
          <a:p>
            <a:pPr marL="109728" indent="0">
              <a:buNone/>
            </a:pPr>
            <a:endParaRPr lang="en-GB" i="1" dirty="0"/>
          </a:p>
          <a:p>
            <a:pPr marL="109728" indent="0">
              <a:buNone/>
            </a:pPr>
            <a:r>
              <a:rPr lang="en-GB" i="1" dirty="0"/>
              <a:t>           Fig 20: Generator Compounding Curves</a:t>
            </a:r>
            <a:endParaRPr lang="en-US" b="1" dirty="0"/>
          </a:p>
          <a:p>
            <a:endParaRPr lang="en-US" dirty="0"/>
          </a:p>
        </p:txBody>
      </p:sp>
      <p:sp>
        <p:nvSpPr>
          <p:cNvPr id="3" name="Title 2"/>
          <p:cNvSpPr>
            <a:spLocks noGrp="1"/>
          </p:cNvSpPr>
          <p:nvPr>
            <p:ph type="title"/>
          </p:nvPr>
        </p:nvSpPr>
        <p:spPr/>
        <p:txBody>
          <a:bodyPr>
            <a:normAutofit fontScale="90000"/>
          </a:bodyPr>
          <a:lstStyle/>
          <a:p>
            <a:r>
              <a:rPr lang="en-GB" dirty="0">
                <a:solidFill>
                  <a:srgbClr val="FF0000"/>
                </a:solidFill>
              </a:rPr>
              <a:t/>
            </a:r>
            <a:br>
              <a:rPr lang="en-GB" dirty="0">
                <a:solidFill>
                  <a:srgbClr val="FF0000"/>
                </a:solidFill>
              </a:rPr>
            </a:br>
            <a:r>
              <a:rPr lang="en-GB" dirty="0">
                <a:solidFill>
                  <a:srgbClr val="FF0000"/>
                </a:solidFill>
              </a:rPr>
              <a:t>Compounding Curves…cont’d.</a:t>
            </a:r>
            <a:br>
              <a:rPr lang="en-GB" dirty="0">
                <a:solidFill>
                  <a:srgbClr val="FF0000"/>
                </a:solidFill>
              </a:rPr>
            </a:br>
            <a:r>
              <a:rPr lang="en-GB" dirty="0"/>
              <a:t> </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655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42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lvl="0" indent="-514350">
              <a:buFont typeface="+mj-lt"/>
              <a:buAutoNum type="arabicPeriod"/>
            </a:pPr>
            <a:endParaRPr lang="en-GB" dirty="0"/>
          </a:p>
          <a:p>
            <a:pPr marL="514350" lvl="0" indent="-514350">
              <a:buFont typeface="+mj-lt"/>
              <a:buAutoNum type="arabicPeriod"/>
            </a:pPr>
            <a:r>
              <a:rPr lang="en-GB" dirty="0"/>
              <a:t>If the field current is held constant while the load varies, the terminal voltage will vary. </a:t>
            </a:r>
            <a:endParaRPr lang="en-US" dirty="0"/>
          </a:p>
          <a:p>
            <a:pPr marL="514350" lvl="0" indent="-514350">
              <a:buFont typeface="+mj-lt"/>
              <a:buAutoNum type="arabicPeriod"/>
            </a:pPr>
            <a:r>
              <a:rPr lang="en-GB" dirty="0"/>
              <a:t>All unity- and lagging-</a:t>
            </a:r>
            <a:r>
              <a:rPr lang="en-GB" dirty="0" err="1"/>
              <a:t>pf</a:t>
            </a:r>
            <a:r>
              <a:rPr lang="en-GB" dirty="0"/>
              <a:t> loads will require an increase of excitation with increase of load current</a:t>
            </a:r>
            <a:endParaRPr lang="en-US" dirty="0"/>
          </a:p>
          <a:p>
            <a:pPr marL="514350" lvl="0" indent="-514350">
              <a:buFont typeface="+mj-lt"/>
              <a:buAutoNum type="arabicPeriod"/>
            </a:pPr>
            <a:r>
              <a:rPr lang="en-GB" dirty="0"/>
              <a:t>Low leading-</a:t>
            </a:r>
            <a:r>
              <a:rPr lang="en-GB" dirty="0" err="1"/>
              <a:t>pf</a:t>
            </a:r>
            <a:r>
              <a:rPr lang="en-GB" dirty="0"/>
              <a:t> loads will require a decrease of excitation with increase of load current.</a:t>
            </a:r>
            <a:endParaRPr lang="en-US" dirty="0"/>
          </a:p>
          <a:p>
            <a:pPr marL="0" indent="0">
              <a:buNone/>
            </a:pPr>
            <a:endParaRPr lang="en-US" dirty="0"/>
          </a:p>
          <a:p>
            <a:endParaRPr lang="en-US" dirty="0"/>
          </a:p>
        </p:txBody>
      </p:sp>
      <p:sp>
        <p:nvSpPr>
          <p:cNvPr id="2" name="Title 1"/>
          <p:cNvSpPr>
            <a:spLocks noGrp="1"/>
          </p:cNvSpPr>
          <p:nvPr>
            <p:ph type="title"/>
          </p:nvPr>
        </p:nvSpPr>
        <p:spPr/>
        <p:txBody>
          <a:bodyPr>
            <a:normAutofit/>
          </a:bodyPr>
          <a:lstStyle/>
          <a:p>
            <a:r>
              <a:rPr lang="en-GB" b="1" dirty="0">
                <a:solidFill>
                  <a:srgbClr val="FF0000"/>
                </a:solidFill>
              </a:rPr>
              <a:t>Compounding Curves</a:t>
            </a:r>
            <a:r>
              <a:rPr lang="en-US" dirty="0">
                <a:solidFill>
                  <a:srgbClr val="FF0000"/>
                </a:solidFill>
              </a:rPr>
              <a:t>…cont’d.</a:t>
            </a:r>
          </a:p>
        </p:txBody>
      </p:sp>
    </p:spTree>
    <p:extLst>
      <p:ext uri="{BB962C8B-B14F-4D97-AF65-F5344CB8AC3E}">
        <p14:creationId xmlns:p14="http://schemas.microsoft.com/office/powerpoint/2010/main" val="3861585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Fig 21: Reactive-Active Power Capability Curves of a Turbo-generator</a:t>
            </a:r>
            <a:endParaRPr lang="en-US" b="1" dirty="0"/>
          </a:p>
          <a:p>
            <a:pPr marL="0" indent="0">
              <a:buNone/>
            </a:pPr>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Reactive-Active Power Capability Curves (Q –P Curves for a given </a:t>
            </a:r>
            <a:r>
              <a:rPr lang="en-GB" b="1" dirty="0" err="1">
                <a:solidFill>
                  <a:srgbClr val="FF0000"/>
                </a:solidFill>
              </a:rPr>
              <a:t>pf</a:t>
            </a:r>
            <a:r>
              <a:rPr lang="en-GB" b="1" dirty="0">
                <a:solidFill>
                  <a:srgbClr val="FF0000"/>
                </a:solidFill>
              </a:rPr>
              <a:t>)</a:t>
            </a:r>
            <a:endParaRPr lang="en-US" dirty="0">
              <a:solidFill>
                <a:srgbClr val="FF0000"/>
              </a:solidFill>
            </a:endParaRPr>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0" y="657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chemeClr val="tx1"/>
                </a:solidFill>
                <a:effectLst/>
                <a:latin typeface="Arial" pitchFamily="34" charset="0"/>
                <a:ea typeface="Times New Roman" pitchFamily="18" charset="0"/>
                <a:cs typeface="Times New Roman" pitchFamily="18" charset="0"/>
              </a:rPr>
              <a:t> </a:t>
            </a:r>
            <a:r>
              <a:rPr kumimoji="0" lang="en-US" sz="800" b="0" i="0" u="none" strike="noStrike" cap="none" normalizeH="0" baseline="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51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447800"/>
            <a:ext cx="89153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180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Exercise 4 </a:t>
            </a:r>
          </a:p>
          <a:p>
            <a:endParaRPr lang="en-US" dirty="0"/>
          </a:p>
          <a:p>
            <a:endParaRPr lang="en-US" dirty="0"/>
          </a:p>
          <a:p>
            <a:r>
              <a:rPr lang="en-US" dirty="0"/>
              <a:t>Exercise 5</a:t>
            </a:r>
          </a:p>
        </p:txBody>
      </p:sp>
      <p:sp>
        <p:nvSpPr>
          <p:cNvPr id="2" name="Title 1"/>
          <p:cNvSpPr>
            <a:spLocks noGrp="1"/>
          </p:cNvSpPr>
          <p:nvPr>
            <p:ph type="title"/>
          </p:nvPr>
        </p:nvSpPr>
        <p:spPr/>
        <p:txBody>
          <a:bodyPr>
            <a:normAutofit fontScale="90000"/>
          </a:bodyPr>
          <a:lstStyle/>
          <a:p>
            <a:r>
              <a:rPr lang="en-GB" b="1" dirty="0">
                <a:solidFill>
                  <a:srgbClr val="FF0000"/>
                </a:solidFill>
              </a:rPr>
              <a:t>Exercises on Voltage Regulation</a:t>
            </a:r>
            <a:endParaRPr lang="en-US" dirty="0">
              <a:solidFill>
                <a:srgbClr val="FF0000"/>
              </a:solidFill>
            </a:endParaRPr>
          </a:p>
        </p:txBody>
      </p:sp>
    </p:spTree>
    <p:extLst>
      <p:ext uri="{BB962C8B-B14F-4D97-AF65-F5344CB8AC3E}">
        <p14:creationId xmlns:p14="http://schemas.microsoft.com/office/powerpoint/2010/main" val="125579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382000" cy="5562600"/>
          </a:xfrm>
        </p:spPr>
        <p:txBody>
          <a:bodyPr>
            <a:normAutofit/>
          </a:bodyPr>
          <a:lstStyle/>
          <a:p>
            <a:endParaRPr lang="en-GB" b="1" dirty="0"/>
          </a:p>
          <a:p>
            <a:r>
              <a:rPr lang="en-GB" b="1" dirty="0"/>
              <a:t>Reasons</a:t>
            </a:r>
            <a:endParaRPr lang="en-US" dirty="0"/>
          </a:p>
          <a:p>
            <a:pPr marL="0" lvl="0" indent="0">
              <a:buNone/>
            </a:pPr>
            <a:endParaRPr lang="en-US" dirty="0"/>
          </a:p>
          <a:p>
            <a:pPr marL="0" lvl="0" indent="0">
              <a:buNone/>
            </a:pPr>
            <a:r>
              <a:rPr lang="en-GB" dirty="0"/>
              <a:t>1) Local or regional power demand may exceed the power of a</a:t>
            </a:r>
            <a:r>
              <a:rPr lang="en-GB" b="1" dirty="0"/>
              <a:t> single </a:t>
            </a:r>
            <a:r>
              <a:rPr lang="en-GB" dirty="0"/>
              <a:t>available generator.  </a:t>
            </a:r>
            <a:endParaRPr lang="en-US" dirty="0"/>
          </a:p>
          <a:p>
            <a:pPr marL="0" lvl="0" indent="0">
              <a:buNone/>
            </a:pPr>
            <a:endParaRPr lang="en-GB" dirty="0"/>
          </a:p>
          <a:p>
            <a:pPr marL="0" lvl="0" indent="0">
              <a:buNone/>
            </a:pPr>
            <a:r>
              <a:rPr lang="en-GB" dirty="0"/>
              <a:t>2) Parallel generators allow one or more units to be shut down for scheduled or emergency maintenance without having to interrupt power supply to the load. </a:t>
            </a:r>
            <a:endParaRPr lang="en-US" dirty="0"/>
          </a:p>
        </p:txBody>
      </p:sp>
      <p:sp>
        <p:nvSpPr>
          <p:cNvPr id="2" name="Title 1"/>
          <p:cNvSpPr>
            <a:spLocks noGrp="1"/>
          </p:cNvSpPr>
          <p:nvPr>
            <p:ph type="title"/>
          </p:nvPr>
        </p:nvSpPr>
        <p:spPr>
          <a:xfrm>
            <a:off x="381000" y="304800"/>
            <a:ext cx="8229600" cy="1143000"/>
          </a:xfrm>
        </p:spPr>
        <p:txBody>
          <a:bodyPr>
            <a:noAutofit/>
          </a:bodyPr>
          <a:lstStyle/>
          <a:p>
            <a:r>
              <a:rPr lang="en-US" sz="3700" b="1" dirty="0">
                <a:solidFill>
                  <a:srgbClr val="FF0000"/>
                </a:solidFill>
              </a:rPr>
              <a:t>UNIT 3-</a:t>
            </a:r>
            <a:r>
              <a:rPr lang="en-GB" sz="3700" b="1" dirty="0">
                <a:solidFill>
                  <a:srgbClr val="FF0000"/>
                </a:solidFill>
              </a:rPr>
              <a:t>PARALLELING OF GENERATORS FOR LOAD SHARING</a:t>
            </a:r>
            <a:endParaRPr lang="en-US" sz="3700" dirty="0">
              <a:solidFill>
                <a:srgbClr val="FF0000"/>
              </a:solidFill>
            </a:endParaRPr>
          </a:p>
        </p:txBody>
      </p:sp>
    </p:spTree>
    <p:extLst>
      <p:ext uri="{BB962C8B-B14F-4D97-AF65-F5344CB8AC3E}">
        <p14:creationId xmlns:p14="http://schemas.microsoft.com/office/powerpoint/2010/main" val="537110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GB" dirty="0"/>
              <a:t>3) Generators operate at reduced efficiency at light or part load. And so, shutting down one or more generators allows the remaining load to be supplied by fewer machines that are efficiently loaded. </a:t>
            </a:r>
          </a:p>
          <a:p>
            <a:pPr marL="0" indent="0">
              <a:buNone/>
            </a:pPr>
            <a:endParaRPr lang="en-US" dirty="0"/>
          </a:p>
          <a:p>
            <a:pPr marL="0" lvl="0" indent="0">
              <a:buNone/>
            </a:pPr>
            <a:r>
              <a:rPr lang="en-GB" dirty="0"/>
              <a:t> 4) Load growth can be handled by added machines without disturbing the original installation. </a:t>
            </a:r>
            <a:endParaRPr lang="en-US" dirty="0"/>
          </a:p>
          <a:p>
            <a:endParaRPr lang="en-US" dirty="0"/>
          </a:p>
        </p:txBody>
      </p:sp>
      <p:sp>
        <p:nvSpPr>
          <p:cNvPr id="3" name="Title 2"/>
          <p:cNvSpPr>
            <a:spLocks noGrp="1"/>
          </p:cNvSpPr>
          <p:nvPr>
            <p:ph type="title"/>
          </p:nvPr>
        </p:nvSpPr>
        <p:spPr/>
        <p:txBody>
          <a:bodyPr>
            <a:normAutofit/>
          </a:bodyPr>
          <a:lstStyle/>
          <a:p>
            <a:r>
              <a:rPr lang="en-GB" sz="3700" dirty="0">
                <a:solidFill>
                  <a:srgbClr val="FF0000"/>
                </a:solidFill>
              </a:rPr>
              <a:t>Paralleling of Generators…cont’d.</a:t>
            </a:r>
            <a:endParaRPr lang="en-US" sz="3700" dirty="0"/>
          </a:p>
        </p:txBody>
      </p:sp>
    </p:spTree>
    <p:extLst>
      <p:ext uri="{BB962C8B-B14F-4D97-AF65-F5344CB8AC3E}">
        <p14:creationId xmlns:p14="http://schemas.microsoft.com/office/powerpoint/2010/main" val="3552738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lvl="0" indent="0">
              <a:buNone/>
            </a:pPr>
            <a:r>
              <a:rPr lang="en-GB" dirty="0"/>
              <a:t>5) Available machine prime movers and generators can be matched for economic or optimal utilization in terms of economy and flexibility of use.    </a:t>
            </a:r>
            <a:endParaRPr lang="en-US" dirty="0"/>
          </a:p>
          <a:p>
            <a:endParaRPr lang="en-US" dirty="0"/>
          </a:p>
        </p:txBody>
      </p:sp>
      <p:sp>
        <p:nvSpPr>
          <p:cNvPr id="3" name="Title 2"/>
          <p:cNvSpPr>
            <a:spLocks noGrp="1"/>
          </p:cNvSpPr>
          <p:nvPr>
            <p:ph type="title"/>
          </p:nvPr>
        </p:nvSpPr>
        <p:spPr>
          <a:xfrm>
            <a:off x="0" y="274638"/>
            <a:ext cx="8686800" cy="1143000"/>
          </a:xfrm>
        </p:spPr>
        <p:txBody>
          <a:bodyPr>
            <a:normAutofit fontScale="90000"/>
          </a:bodyPr>
          <a:lstStyle/>
          <a:p>
            <a:r>
              <a:rPr lang="en-GB" sz="4400" dirty="0">
                <a:solidFill>
                  <a:srgbClr val="FF0000"/>
                </a:solidFill>
              </a:rPr>
              <a:t>Paralleling of Generators…cont’d</a:t>
            </a:r>
            <a:endParaRPr lang="en-US" dirty="0"/>
          </a:p>
        </p:txBody>
      </p:sp>
    </p:spTree>
    <p:extLst>
      <p:ext uri="{BB962C8B-B14F-4D97-AF65-F5344CB8AC3E}">
        <p14:creationId xmlns:p14="http://schemas.microsoft.com/office/powerpoint/2010/main" val="281728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dirty="0">
                <a:solidFill>
                  <a:srgbClr val="FF0000"/>
                </a:solidFill>
              </a:rPr>
              <a:t/>
            </a:r>
            <a:br>
              <a:rPr lang="en-GB" dirty="0">
                <a:solidFill>
                  <a:srgbClr val="FF0000"/>
                </a:solidFill>
              </a:rPr>
            </a:br>
            <a:r>
              <a:rPr lang="en-GB" dirty="0">
                <a:solidFill>
                  <a:srgbClr val="FF0000"/>
                </a:solidFill>
              </a:rPr>
              <a:t>Types of Synchronous Machines:</a:t>
            </a:r>
            <a:br>
              <a:rPr lang="en-GB" dirty="0">
                <a:solidFill>
                  <a:srgbClr val="FF0000"/>
                </a:solidFill>
              </a:rPr>
            </a:br>
            <a:endParaRPr lang="en-US" dirty="0"/>
          </a:p>
        </p:txBody>
      </p:sp>
      <p:sp>
        <p:nvSpPr>
          <p:cNvPr id="3" name="Content Placeholder 2"/>
          <p:cNvSpPr>
            <a:spLocks noGrp="1"/>
          </p:cNvSpPr>
          <p:nvPr>
            <p:ph idx="1"/>
          </p:nvPr>
        </p:nvSpPr>
        <p:spPr/>
        <p:txBody>
          <a:bodyPr>
            <a:normAutofit lnSpcReduction="10000"/>
          </a:bodyPr>
          <a:lstStyle/>
          <a:p>
            <a:pPr lvl="0"/>
            <a:endParaRPr lang="en-GB" dirty="0"/>
          </a:p>
          <a:p>
            <a:pPr lvl="0"/>
            <a:endParaRPr lang="en-GB" dirty="0"/>
          </a:p>
          <a:p>
            <a:pPr lvl="0"/>
            <a:r>
              <a:rPr lang="en-GB" dirty="0"/>
              <a:t>Synchronous Generators (or Alternators)</a:t>
            </a:r>
          </a:p>
          <a:p>
            <a:pPr marL="109728" lvl="0" indent="0">
              <a:buNone/>
            </a:pPr>
            <a:endParaRPr lang="en-US" dirty="0"/>
          </a:p>
          <a:p>
            <a:pPr lvl="0"/>
            <a:r>
              <a:rPr lang="en-GB" dirty="0"/>
              <a:t>Synchronous Motors (synchronous motors operating with load attached)</a:t>
            </a:r>
          </a:p>
          <a:p>
            <a:pPr marL="109728" lvl="0" indent="0">
              <a:buNone/>
            </a:pPr>
            <a:endParaRPr lang="en-US" dirty="0"/>
          </a:p>
          <a:p>
            <a:pPr lvl="0"/>
            <a:r>
              <a:rPr lang="en-GB" dirty="0"/>
              <a:t>Synchronous Condensers (synchronous motors operating on no-load)</a:t>
            </a:r>
            <a:endParaRPr lang="en-US" dirty="0"/>
          </a:p>
          <a:p>
            <a:pPr marL="0" indent="0">
              <a:buNone/>
            </a:pPr>
            <a:r>
              <a:rPr lang="en-GB" dirty="0"/>
              <a:t>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3202953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943600"/>
          </a:xfrm>
        </p:spPr>
        <p:txBody>
          <a:bodyPr>
            <a:normAutofit/>
          </a:bodyPr>
          <a:lstStyle/>
          <a:p>
            <a:pPr marL="0" lvl="0" indent="0">
              <a:buNone/>
            </a:pPr>
            <a:r>
              <a:rPr lang="en-GB" dirty="0"/>
              <a:t>1) The terminal voltages must be the same at the paralleling or interconnection or tie point or junction, even though not the same at the generators.</a:t>
            </a:r>
            <a:endParaRPr lang="en-US" dirty="0"/>
          </a:p>
          <a:p>
            <a:pPr marL="0" lvl="0" indent="0">
              <a:buNone/>
            </a:pPr>
            <a:endParaRPr lang="en-GB" dirty="0"/>
          </a:p>
          <a:p>
            <a:pPr marL="0" lvl="0" indent="0">
              <a:buNone/>
            </a:pPr>
            <a:r>
              <a:rPr lang="en-GB" dirty="0"/>
              <a:t>2)The phase sequences or rotations for three-phase generators must be the same at the paralleling point.</a:t>
            </a:r>
          </a:p>
          <a:p>
            <a:pPr marL="0" indent="0">
              <a:buNone/>
            </a:pPr>
            <a:endParaRPr lang="en-GB" dirty="0"/>
          </a:p>
          <a:p>
            <a:pPr marL="0" indent="0">
              <a:buNone/>
            </a:pPr>
            <a:r>
              <a:rPr lang="en-GB" dirty="0"/>
              <a:t>3) The line frequencies must be identical or approximately equal at the paralleling point. </a:t>
            </a:r>
            <a:endParaRPr lang="en-US" dirty="0"/>
          </a:p>
          <a:p>
            <a:pPr marL="0" lvl="0" indent="0">
              <a:buNone/>
            </a:pPr>
            <a:endParaRPr lang="en-US" dirty="0"/>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Requirements for Generator Paralleling </a:t>
            </a:r>
            <a:endParaRPr lang="en-US" dirty="0">
              <a:solidFill>
                <a:srgbClr val="FF0000"/>
              </a:solidFill>
            </a:endParaRPr>
          </a:p>
        </p:txBody>
      </p:sp>
    </p:spTree>
    <p:extLst>
      <p:ext uri="{BB962C8B-B14F-4D97-AF65-F5344CB8AC3E}">
        <p14:creationId xmlns:p14="http://schemas.microsoft.com/office/powerpoint/2010/main" val="2894027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GB" dirty="0"/>
              <a:t>4) With reference to the load, the voltage of the incoming generator must be </a:t>
            </a:r>
            <a:r>
              <a:rPr lang="en-GB" i="1" dirty="0"/>
              <a:t>in phase</a:t>
            </a:r>
            <a:r>
              <a:rPr lang="en-GB" dirty="0"/>
              <a:t> with that of the running machine</a:t>
            </a:r>
          </a:p>
          <a:p>
            <a:pPr marL="0" lvl="0" indent="0">
              <a:buNone/>
            </a:pPr>
            <a:endParaRPr lang="en-GB" dirty="0"/>
          </a:p>
          <a:p>
            <a:pPr marL="0" lvl="0" indent="0">
              <a:buNone/>
            </a:pPr>
            <a:r>
              <a:rPr lang="en-GB" dirty="0"/>
              <a:t>5) The incoming generator must generate a </a:t>
            </a:r>
            <a:r>
              <a:rPr lang="en-GB" i="1" dirty="0"/>
              <a:t>voltage wave</a:t>
            </a:r>
            <a:r>
              <a:rPr lang="en-GB" dirty="0"/>
              <a:t> of approximately the </a:t>
            </a:r>
            <a:r>
              <a:rPr lang="en-GB" i="1" dirty="0"/>
              <a:t>same shape</a:t>
            </a:r>
            <a:r>
              <a:rPr lang="en-GB" dirty="0"/>
              <a:t> as that of the running generator. </a:t>
            </a:r>
            <a:endParaRPr lang="en-US" dirty="0"/>
          </a:p>
          <a:p>
            <a:pPr marL="109728" lvl="0" indent="0">
              <a:buNone/>
            </a:pPr>
            <a:endParaRPr lang="en-GB" dirty="0"/>
          </a:p>
        </p:txBody>
      </p:sp>
      <p:sp>
        <p:nvSpPr>
          <p:cNvPr id="3" name="Title 2"/>
          <p:cNvSpPr>
            <a:spLocks noGrp="1"/>
          </p:cNvSpPr>
          <p:nvPr>
            <p:ph type="title"/>
          </p:nvPr>
        </p:nvSpPr>
        <p:spPr/>
        <p:txBody>
          <a:bodyPr>
            <a:normAutofit fontScale="90000"/>
          </a:bodyPr>
          <a:lstStyle/>
          <a:p>
            <a:r>
              <a:rPr lang="en-GB" dirty="0">
                <a:solidFill>
                  <a:srgbClr val="FF0000"/>
                </a:solidFill>
              </a:rPr>
              <a:t>Requirements for Generator Paralleling …cont’d.</a:t>
            </a:r>
            <a:endParaRPr lang="en-US" dirty="0"/>
          </a:p>
        </p:txBody>
      </p:sp>
    </p:spTree>
    <p:extLst>
      <p:ext uri="{BB962C8B-B14F-4D97-AF65-F5344CB8AC3E}">
        <p14:creationId xmlns:p14="http://schemas.microsoft.com/office/powerpoint/2010/main" val="259688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257800"/>
          </a:xfrm>
        </p:spPr>
        <p:txBody>
          <a:bodyPr>
            <a:normAutofit fontScale="85000" lnSpcReduction="20000"/>
          </a:bodyPr>
          <a:lstStyle/>
          <a:p>
            <a:pPr marL="0" indent="0">
              <a:buNone/>
            </a:pPr>
            <a:r>
              <a:rPr lang="en-GB" dirty="0"/>
              <a:t> At the time of synchronization, </a:t>
            </a:r>
            <a:r>
              <a:rPr lang="en-GB" b="1" i="1" dirty="0"/>
              <a:t>all</a:t>
            </a:r>
            <a:r>
              <a:rPr lang="en-GB" dirty="0"/>
              <a:t> the conditions for paralleling two or more generators must be met;</a:t>
            </a:r>
          </a:p>
          <a:p>
            <a:pPr marL="0" indent="0">
              <a:buNone/>
            </a:pPr>
            <a:r>
              <a:rPr lang="en-GB" dirty="0"/>
              <a:t> </a:t>
            </a:r>
            <a:endParaRPr lang="en-US" dirty="0"/>
          </a:p>
          <a:p>
            <a:pPr marL="514350" lvl="0" indent="-514350">
              <a:buFont typeface="+mj-lt"/>
              <a:buAutoNum type="arabicPeriod"/>
            </a:pPr>
            <a:r>
              <a:rPr lang="en-GB" dirty="0"/>
              <a:t>effective </a:t>
            </a:r>
            <a:r>
              <a:rPr lang="en-GB" i="1" dirty="0"/>
              <a:t>terminal voltage</a:t>
            </a:r>
            <a:r>
              <a:rPr lang="en-GB" dirty="0"/>
              <a:t> of the incoming generator </a:t>
            </a:r>
            <a:r>
              <a:rPr lang="en-GB" i="1" dirty="0"/>
              <a:t>must be exactly equal to that of the others, or of the busbar connecting them</a:t>
            </a:r>
            <a:r>
              <a:rPr lang="en-GB" dirty="0"/>
              <a:t>. </a:t>
            </a:r>
            <a:endParaRPr lang="en-US" dirty="0"/>
          </a:p>
          <a:p>
            <a:pPr marL="514350" lvl="0" indent="-514350">
              <a:buFont typeface="+mj-lt"/>
              <a:buAutoNum type="arabicPeriod"/>
            </a:pPr>
            <a:r>
              <a:rPr lang="en-GB" i="1" dirty="0"/>
              <a:t>frequencies should be the same</a:t>
            </a:r>
            <a:r>
              <a:rPr lang="en-GB" dirty="0"/>
              <a:t>, although it is more desirable that the frequencies at the instant of paralleling be almost, but not quite, identical. </a:t>
            </a:r>
            <a:endParaRPr lang="en-US" dirty="0"/>
          </a:p>
          <a:p>
            <a:pPr marL="514350" lvl="0" indent="-514350">
              <a:buFont typeface="+mj-lt"/>
              <a:buAutoNum type="arabicPeriod"/>
            </a:pPr>
            <a:r>
              <a:rPr lang="en-GB" i="1" dirty="0"/>
              <a:t>phase sequence or rotation</a:t>
            </a:r>
            <a:r>
              <a:rPr lang="en-GB" dirty="0"/>
              <a:t> of the running and incoming generators </a:t>
            </a:r>
            <a:r>
              <a:rPr lang="en-GB" i="1" dirty="0"/>
              <a:t>must be the same</a:t>
            </a:r>
            <a:r>
              <a:rPr lang="en-GB" dirty="0"/>
              <a:t>. </a:t>
            </a:r>
            <a:endParaRPr lang="en-US" dirty="0"/>
          </a:p>
          <a:p>
            <a:pPr marL="514350" lvl="0" indent="-514350">
              <a:buFont typeface="+mj-lt"/>
              <a:buAutoNum type="arabicPeriod"/>
            </a:pPr>
            <a:r>
              <a:rPr lang="en-GB" dirty="0"/>
              <a:t>individual phase voltages which are to be connected to each other must be in exact phase opposition. This is the same as saying that the terminals of DC generators must be connected positive to positive (+ to +) and negative to negative (- to -). </a:t>
            </a:r>
            <a:endParaRPr lang="en-US" dirty="0"/>
          </a:p>
          <a:p>
            <a:pPr marL="514350" indent="-514350">
              <a:buFont typeface="+mj-lt"/>
              <a:buAutoNum type="arabicPeriod"/>
            </a:pPr>
            <a:endParaRPr lang="en-US" dirty="0"/>
          </a:p>
        </p:txBody>
      </p:sp>
      <p:sp>
        <p:nvSpPr>
          <p:cNvPr id="2" name="Title 1"/>
          <p:cNvSpPr>
            <a:spLocks noGrp="1"/>
          </p:cNvSpPr>
          <p:nvPr>
            <p:ph type="title"/>
          </p:nvPr>
        </p:nvSpPr>
        <p:spPr/>
        <p:txBody>
          <a:bodyPr/>
          <a:lstStyle/>
          <a:p>
            <a:r>
              <a:rPr lang="en-GB" b="1" dirty="0">
                <a:solidFill>
                  <a:srgbClr val="FF0000"/>
                </a:solidFill>
              </a:rPr>
              <a:t>Synchronization</a:t>
            </a:r>
            <a:r>
              <a:rPr lang="en-GB" b="1" dirty="0"/>
              <a:t>	</a:t>
            </a:r>
            <a:endParaRPr lang="en-US" b="1" dirty="0"/>
          </a:p>
        </p:txBody>
      </p:sp>
    </p:spTree>
    <p:extLst>
      <p:ext uri="{BB962C8B-B14F-4D97-AF65-F5344CB8AC3E}">
        <p14:creationId xmlns:p14="http://schemas.microsoft.com/office/powerpoint/2010/main" val="19185612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304800"/>
                <a:ext cx="8229600" cy="6400800"/>
              </a:xfrm>
            </p:spPr>
            <p:txBody>
              <a:bodyPr>
                <a:normAutofit fontScale="85000" lnSpcReduction="20000"/>
              </a:bodyPr>
              <a:lstStyle/>
              <a:p>
                <a:pPr marL="0" indent="0" algn="ctr">
                  <a:buNone/>
                </a:pPr>
                <a:r>
                  <a:rPr lang="en-GB" b="1" dirty="0" smtClean="0">
                    <a:solidFill>
                      <a:srgbClr val="FF0000"/>
                    </a:solidFill>
                  </a:rPr>
                  <a:t>Synchronization… cont’d</a:t>
                </a:r>
                <a:endParaRPr lang="en-GB" dirty="0"/>
              </a:p>
              <a:p>
                <a:endParaRPr lang="en-GB" dirty="0"/>
              </a:p>
              <a:p>
                <a:r>
                  <a:rPr lang="en-GB" dirty="0"/>
                  <a:t>The requirements of 1, 2 and 3 above are satisfied as follows: </a:t>
                </a:r>
                <a:endParaRPr lang="en-US" dirty="0"/>
              </a:p>
              <a:p>
                <a:pPr marL="0" indent="0">
                  <a:buNone/>
                </a:pPr>
                <a:endParaRPr lang="en-US" dirty="0"/>
              </a:p>
              <a:p>
                <a:pPr marL="571500" lvl="0" indent="-571500">
                  <a:buFont typeface="+mj-lt"/>
                  <a:buAutoNum type="romanLcPeriod"/>
                </a:pPr>
                <a:r>
                  <a:rPr lang="en-GB" dirty="0"/>
                  <a:t>The incoming generator </a:t>
                </a:r>
                <a:r>
                  <a:rPr lang="en-GB" i="1" dirty="0"/>
                  <a:t>terminal voltage is made equal to the bus line voltage</a:t>
                </a:r>
                <a:r>
                  <a:rPr lang="en-GB" dirty="0"/>
                  <a:t> to which the running machine(s) have already been connected, </a:t>
                </a:r>
                <a:r>
                  <a:rPr lang="en-GB" i="1" dirty="0"/>
                  <a:t>by manipulating the DC field excitation</a:t>
                </a:r>
                <a:r>
                  <a:rPr lang="en-GB" dirty="0"/>
                  <a:t>. The effective terminal voltage magnitude can be checked by means of voltmeters</a:t>
                </a:r>
                <a:r>
                  <a:rPr lang="en-GB" dirty="0" smtClean="0"/>
                  <a:t>.</a:t>
                </a:r>
              </a:p>
              <a:p>
                <a:pPr marL="571500" lvl="0" indent="-571500">
                  <a:buFont typeface="+mj-lt"/>
                  <a:buAutoNum type="romanLcPeriod"/>
                </a:pPr>
                <a:endParaRPr lang="en-US" dirty="0"/>
              </a:p>
              <a:p>
                <a:pPr marL="571500" lvl="0" indent="-571500">
                  <a:buFont typeface="+mj-lt"/>
                  <a:buAutoNum type="romanLcPeriod"/>
                </a:pPr>
                <a:r>
                  <a:rPr lang="en-GB" dirty="0"/>
                  <a:t>The frequency,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f>
                      <m:fPr>
                        <m:type m:val="lin"/>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𝑃</m:t>
                        </m:r>
                      </m:num>
                      <m:den>
                        <m:r>
                          <a:rPr lang="en-GB" b="0" i="1" smtClean="0">
                            <a:latin typeface="Cambria Math" panose="02040503050406030204" pitchFamily="18" charset="0"/>
                          </a:rPr>
                          <m:t>120</m:t>
                        </m:r>
                      </m:den>
                    </m:f>
                  </m:oMath>
                </a14:m>
                <a:r>
                  <a:rPr lang="en-GB" dirty="0" smtClean="0"/>
                  <a:t>, which </a:t>
                </a:r>
                <a:r>
                  <a:rPr lang="en-GB" dirty="0"/>
                  <a:t>depends directly on the speed, is adjusted by changing the speed of the prime mover (driving machine). </a:t>
                </a:r>
                <a:endParaRPr lang="en-GB" dirty="0" smtClean="0"/>
              </a:p>
              <a:p>
                <a:pPr marL="571500" lvl="0" indent="-571500">
                  <a:buFont typeface="+mj-lt"/>
                  <a:buAutoNum type="romanLcPeriod"/>
                </a:pPr>
                <a:endParaRPr lang="en-US" dirty="0"/>
              </a:p>
              <a:p>
                <a:pPr marL="571500" lvl="0" indent="-571500">
                  <a:buFont typeface="+mj-lt"/>
                  <a:buAutoNum type="romanLcPeriod"/>
                </a:pPr>
                <a:r>
                  <a:rPr lang="en-GB" dirty="0"/>
                  <a:t>A </a:t>
                </a:r>
                <a:r>
                  <a:rPr lang="en-GB" i="1" dirty="0"/>
                  <a:t>synchronizing device or equipment</a:t>
                </a:r>
                <a:r>
                  <a:rPr lang="en-GB" dirty="0"/>
                  <a:t>, called </a:t>
                </a:r>
                <a:r>
                  <a:rPr lang="en-GB" b="1" i="1" dirty="0"/>
                  <a:t>synchroscope</a:t>
                </a:r>
                <a:r>
                  <a:rPr lang="en-GB" dirty="0"/>
                  <a:t>, is used in modern day times to satisfy the condition of </a:t>
                </a:r>
                <a:r>
                  <a:rPr lang="en-GB" i="1" dirty="0"/>
                  <a:t>equal phase sequence or rotation</a:t>
                </a:r>
                <a:r>
                  <a:rPr lang="en-GB" dirty="0"/>
                  <a:t>. </a:t>
                </a:r>
                <a:endParaRPr lang="en-US" dirty="0"/>
              </a:p>
              <a:p>
                <a:pPr marL="571500" indent="-571500">
                  <a:buFont typeface="+mj-lt"/>
                  <a:buAutoNum type="romanLcPeriod"/>
                </a:pPr>
                <a:endParaRPr lang="en-US" dirty="0"/>
              </a:p>
              <a:p>
                <a:pPr marL="571500" indent="-571500">
                  <a:buFont typeface="+mj-lt"/>
                  <a:buAutoNum type="romanLcPeriod"/>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304800"/>
                <a:ext cx="8229600" cy="6400800"/>
              </a:xfrm>
              <a:blipFill rotWithShape="0">
                <a:blip r:embed="rId3"/>
                <a:stretch>
                  <a:fillRect l="-815" t="-1619" r="-1037"/>
                </a:stretch>
              </a:blipFill>
            </p:spPr>
            <p:txBody>
              <a:bodyPr/>
              <a:lstStyle/>
              <a:p>
                <a:r>
                  <a:rPr lang="en-GB">
                    <a:noFill/>
                  </a:rPr>
                  <a:t> </a:t>
                </a:r>
              </a:p>
            </p:txBody>
          </p:sp>
        </mc:Fallback>
      </mc:AlternateContent>
    </p:spTree>
    <p:extLst>
      <p:ext uri="{BB962C8B-B14F-4D97-AF65-F5344CB8AC3E}">
        <p14:creationId xmlns:p14="http://schemas.microsoft.com/office/powerpoint/2010/main" val="26728041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In practice, in large central power station installations, generators are synchronized by means of an indicating instrument called the </a:t>
            </a:r>
            <a:r>
              <a:rPr lang="en-GB" b="1" i="1" dirty="0"/>
              <a:t>synchroscope</a:t>
            </a:r>
            <a:r>
              <a:rPr lang="en-GB" dirty="0"/>
              <a:t>.</a:t>
            </a:r>
          </a:p>
          <a:p>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Synchroscope Method for Synchronization</a:t>
            </a:r>
            <a:r>
              <a:rPr lang="en-US" b="1" dirty="0"/>
              <a:t/>
            </a:r>
            <a:br>
              <a:rPr lang="en-US" b="1" dirty="0"/>
            </a:b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835633"/>
            <a:ext cx="5486400"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6597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Any two or more generators that have been synchronized together can be made to </a:t>
            </a:r>
            <a:r>
              <a:rPr lang="en-GB" b="1" dirty="0"/>
              <a:t>share</a:t>
            </a:r>
            <a:r>
              <a:rPr lang="en-GB" dirty="0"/>
              <a:t> the active-power and reactive-power load by appropriate adjustments of the prime-mover throttles and field rheostats respectively.</a:t>
            </a:r>
          </a:p>
          <a:p>
            <a:r>
              <a:rPr lang="en-GB" dirty="0"/>
              <a:t>In discussing load distribution among two paralleled generators, we shall be looking at the:</a:t>
            </a:r>
            <a:endParaRPr lang="en-US" dirty="0"/>
          </a:p>
          <a:p>
            <a:pPr marL="514350" lvl="0" indent="-514350">
              <a:buFont typeface="+mj-lt"/>
              <a:buAutoNum type="arabicPeriod"/>
            </a:pPr>
            <a:r>
              <a:rPr lang="en-GB" dirty="0"/>
              <a:t>effect of change in field excitation </a:t>
            </a:r>
            <a:endParaRPr lang="en-US" dirty="0"/>
          </a:p>
          <a:p>
            <a:pPr marL="514350" lvl="0" indent="-514350">
              <a:buFont typeface="+mj-lt"/>
              <a:buAutoNum type="arabicPeriod"/>
            </a:pPr>
            <a:r>
              <a:rPr lang="en-GB" dirty="0"/>
              <a:t>effect of change in mechanical driving torque of the prime mover </a:t>
            </a:r>
            <a:endParaRPr lang="en-US" dirty="0"/>
          </a:p>
          <a:p>
            <a:pPr marL="0" indent="0">
              <a:buNone/>
            </a:pPr>
            <a:endParaRPr lang="en-US" dirty="0"/>
          </a:p>
        </p:txBody>
      </p:sp>
      <p:sp>
        <p:nvSpPr>
          <p:cNvPr id="2" name="Title 1"/>
          <p:cNvSpPr>
            <a:spLocks noGrp="1"/>
          </p:cNvSpPr>
          <p:nvPr>
            <p:ph type="title"/>
          </p:nvPr>
        </p:nvSpPr>
        <p:spPr/>
        <p:txBody>
          <a:bodyPr>
            <a:normAutofit/>
          </a:bodyPr>
          <a:lstStyle/>
          <a:p>
            <a:r>
              <a:rPr lang="en-GB" b="1" dirty="0">
                <a:solidFill>
                  <a:srgbClr val="FF0000"/>
                </a:solidFill>
              </a:rPr>
              <a:t>Load Sharing or Allocation</a:t>
            </a:r>
            <a:endParaRPr lang="en-US" b="1" dirty="0">
              <a:solidFill>
                <a:srgbClr val="FF0000"/>
              </a:solidFill>
            </a:endParaRPr>
          </a:p>
        </p:txBody>
      </p:sp>
    </p:spTree>
    <p:extLst>
      <p:ext uri="{BB962C8B-B14F-4D97-AF65-F5344CB8AC3E}">
        <p14:creationId xmlns:p14="http://schemas.microsoft.com/office/powerpoint/2010/main" val="1908943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9067800" cy="4525963"/>
          </a:xfrm>
        </p:spPr>
        <p:txBody>
          <a:bodyPr/>
          <a:lstStyle/>
          <a:p>
            <a:r>
              <a:rPr lang="en-GB" b="1" dirty="0"/>
              <a:t>Concept of Synchronizing Current</a:t>
            </a:r>
            <a:r>
              <a:rPr lang="en-GB" dirty="0"/>
              <a:t> </a:t>
            </a:r>
            <a:endParaRPr lang="en-US" dirty="0"/>
          </a:p>
        </p:txBody>
      </p:sp>
      <p:sp>
        <p:nvSpPr>
          <p:cNvPr id="2" name="Title 1"/>
          <p:cNvSpPr>
            <a:spLocks noGrp="1"/>
          </p:cNvSpPr>
          <p:nvPr>
            <p:ph type="title"/>
          </p:nvPr>
        </p:nvSpPr>
        <p:spPr/>
        <p:txBody>
          <a:bodyPr>
            <a:normAutofit fontScale="90000"/>
          </a:bodyPr>
          <a:lstStyle/>
          <a:p>
            <a:pPr marL="742950" indent="-742950">
              <a:buFont typeface="+mj-lt"/>
              <a:buAutoNum type="arabicPeriod"/>
            </a:pPr>
            <a:r>
              <a:rPr lang="en-US" b="1" dirty="0">
                <a:solidFill>
                  <a:srgbClr val="FF0000"/>
                </a:solidFill>
              </a:rPr>
              <a:t>Effect of Change in Excitation – Reactive Load Sharing</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28799"/>
            <a:ext cx="8534399"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373220"/>
            <a:ext cx="12573000" cy="122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7919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327025"/>
                <a:ext cx="8229600" cy="5821363"/>
              </a:xfrm>
            </p:spPr>
            <p:txBody>
              <a:bodyPr>
                <a:normAutofit/>
              </a:bodyPr>
              <a:lstStyle/>
              <a:p>
                <a:pPr marL="0" indent="0">
                  <a:buNone/>
                </a:pPr>
                <a:r>
                  <a:rPr lang="en-GB" dirty="0" smtClean="0">
                    <a:solidFill>
                      <a:srgbClr val="FF0000"/>
                    </a:solidFill>
                  </a:rPr>
                  <a:t>The </a:t>
                </a:r>
                <a:r>
                  <a:rPr lang="en-GB" b="1" dirty="0">
                    <a:solidFill>
                      <a:srgbClr val="FF0000"/>
                    </a:solidFill>
                  </a:rPr>
                  <a:t>circulating synchronizing current  produces two effects simultaneously: </a:t>
                </a:r>
                <a:endParaRPr lang="en-US" dirty="0">
                  <a:solidFill>
                    <a:srgbClr val="FF0000"/>
                  </a:solidFill>
                </a:endParaRPr>
              </a:p>
              <a:p>
                <a:pPr marL="0" indent="0">
                  <a:buNone/>
                </a:pPr>
                <a:r>
                  <a:rPr lang="en-GB" b="1" i="1" dirty="0"/>
                  <a:t> </a:t>
                </a:r>
                <a:endParaRPr lang="en-US" dirty="0"/>
              </a:p>
              <a:p>
                <a:pPr marL="571500" lvl="0" indent="-571500">
                  <a:buFont typeface="+mj-lt"/>
                  <a:buAutoNum type="romanLcPeriod"/>
                </a:pPr>
                <a:r>
                  <a:rPr lang="en-GB" dirty="0"/>
                  <a:t>It produces </a:t>
                </a:r>
                <a:r>
                  <a:rPr lang="en-GB" i="1" dirty="0"/>
                  <a:t>demagnetizing</a:t>
                </a:r>
                <a:r>
                  <a:rPr lang="en-GB" dirty="0"/>
                  <a:t> </a:t>
                </a:r>
                <a:r>
                  <a:rPr lang="en-GB" i="1" dirty="0"/>
                  <a:t>effect</a:t>
                </a:r>
                <a:r>
                  <a:rPr lang="en-GB" dirty="0"/>
                  <a:t> (because of its lagging) on Generator 2 and decreases the flux in Generator 2, resulting thereby in a reduction in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2</m:t>
                        </m:r>
                      </m:sub>
                    </m:sSub>
                  </m:oMath>
                </a14:m>
                <a:r>
                  <a:rPr lang="en-US" dirty="0" smtClean="0"/>
                  <a:t>.</a:t>
                </a:r>
                <a:endParaRPr lang="en-US" dirty="0"/>
              </a:p>
              <a:p>
                <a:pPr marL="571500" lvl="0" indent="-571500">
                  <a:buFont typeface="+mj-lt"/>
                  <a:buAutoNum type="romanLcPeriod"/>
                </a:pPr>
                <a:r>
                  <a:rPr lang="en-GB" dirty="0"/>
                  <a:t>But it produces a </a:t>
                </a:r>
                <a:r>
                  <a:rPr lang="en-GB" i="1" dirty="0"/>
                  <a:t>magnetizing effect</a:t>
                </a:r>
                <a:r>
                  <a:rPr lang="en-GB" dirty="0"/>
                  <a:t> (because of its leading) on Generator 1 and increases the flux in Generator 1, resulting thereby in an increase in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1</m:t>
                        </m:r>
                      </m:sub>
                    </m:sSub>
                  </m:oMath>
                </a14:m>
                <a:r>
                  <a:rPr lang="en-US" dirty="0" smtClean="0"/>
                  <a:t>.</a:t>
                </a:r>
                <a:endParaRPr lang="en-US" dirty="0"/>
              </a:p>
              <a:p>
                <a:pPr marL="571500" lvl="0" indent="-571500">
                  <a:buFont typeface="+mj-lt"/>
                  <a:buAutoNum type="romanLcPeriod"/>
                </a:pPr>
                <a:r>
                  <a:rPr lang="en-GB" dirty="0"/>
                  <a:t>However, the active power supplied by each of the generators is not materially affected.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327025"/>
                <a:ext cx="8229600" cy="5821363"/>
              </a:xfrm>
              <a:blipFill rotWithShape="0">
                <a:blip r:embed="rId3"/>
                <a:stretch>
                  <a:fillRect l="-1407" t="-1047" r="-2000"/>
                </a:stretch>
              </a:blipFill>
            </p:spPr>
            <p:txBody>
              <a:bodyPr/>
              <a:lstStyle/>
              <a:p>
                <a:r>
                  <a:rPr lang="en-GB">
                    <a:noFill/>
                  </a:rPr>
                  <a:t> </a:t>
                </a:r>
              </a:p>
            </p:txBody>
          </p:sp>
        </mc:Fallback>
      </mc:AlternateContent>
    </p:spTree>
    <p:extLst>
      <p:ext uri="{BB962C8B-B14F-4D97-AF65-F5344CB8AC3E}">
        <p14:creationId xmlns:p14="http://schemas.microsoft.com/office/powerpoint/2010/main" val="35038178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525963"/>
          </a:xfrm>
        </p:spPr>
        <p:txBody>
          <a:bodyPr>
            <a:normAutofit/>
          </a:bodyPr>
          <a:lstStyle/>
          <a:p>
            <a:r>
              <a:rPr lang="en-GB" dirty="0"/>
              <a:t>Consider two already synchronized generators each supplying current  to an external load.</a:t>
            </a:r>
          </a:p>
          <a:p>
            <a:r>
              <a:rPr lang="en-GB" dirty="0"/>
              <a:t> If the field excitation of one generator is changed, a reactive circulating current (synchronizing current) results, that changes the reactive kVA-output and hence the power factor at which each of the generator is producing. See Fig 24 in next slide.</a:t>
            </a:r>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2. Effect of Change in Field Excitation for Paralleled Generators</a:t>
            </a:r>
            <a:endParaRPr lang="en-US" dirty="0">
              <a:solidFill>
                <a:srgbClr val="FF0000"/>
              </a:solidFill>
            </a:endParaRPr>
          </a:p>
        </p:txBody>
      </p:sp>
    </p:spTree>
    <p:extLst>
      <p:ext uri="{BB962C8B-B14F-4D97-AF65-F5344CB8AC3E}">
        <p14:creationId xmlns:p14="http://schemas.microsoft.com/office/powerpoint/2010/main" val="38037805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533400" y="163945"/>
            <a:ext cx="8229600" cy="5816600"/>
          </a:xfrm>
          <a:prstGeom prst="rect">
            <a:avLst/>
          </a:prstGeom>
        </p:spPr>
        <p:txBody>
          <a:bodyPr wrap="square">
            <a:spAutoFit/>
          </a:bodyPr>
          <a:lstStyle/>
          <a:p>
            <a:r>
              <a:rPr lang="en-GB" i="1" dirty="0">
                <a:solidFill>
                  <a:srgbClr val="FF0000"/>
                </a:solidFill>
              </a:rPr>
              <a:t>Change in field excitation…cont’d.</a:t>
            </a:r>
          </a:p>
          <a:p>
            <a:endParaRPr lang="en-GB" i="1" dirty="0"/>
          </a:p>
          <a:p>
            <a:endParaRPr lang="en-GB" i="1" dirty="0"/>
          </a:p>
          <a:p>
            <a:endParaRPr lang="en-GB" sz="2800" i="1" dirty="0"/>
          </a:p>
          <a:p>
            <a:endParaRPr lang="en-GB" sz="2800" i="1" dirty="0"/>
          </a:p>
          <a:p>
            <a:endParaRPr lang="en-GB" sz="2800" i="1" dirty="0"/>
          </a:p>
          <a:p>
            <a:endParaRPr lang="en-GB" sz="2800" i="1" dirty="0"/>
          </a:p>
          <a:p>
            <a:endParaRPr lang="en-GB" sz="2800" i="1" dirty="0"/>
          </a:p>
          <a:p>
            <a:endParaRPr lang="en-GB" sz="2800" i="1" dirty="0" smtClean="0"/>
          </a:p>
          <a:p>
            <a:endParaRPr lang="en-GB" sz="2800" i="1" dirty="0"/>
          </a:p>
          <a:p>
            <a:r>
              <a:rPr lang="en-GB" sz="2800" i="1" dirty="0"/>
              <a:t>Fig 24: Effect of Change in Excitation for Two Paralleled Generators</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95400" y="381000"/>
            <a:ext cx="7467600" cy="431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768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lvl="0" indent="0">
              <a:buNone/>
            </a:pPr>
            <a:endParaRPr lang="en-GB" b="1" dirty="0"/>
          </a:p>
          <a:p>
            <a:pPr marL="0" lvl="0" indent="0">
              <a:buNone/>
            </a:pPr>
            <a:endParaRPr lang="en-GB" b="1" dirty="0"/>
          </a:p>
          <a:p>
            <a:pPr marL="0" lvl="0" indent="0">
              <a:buNone/>
            </a:pPr>
            <a:r>
              <a:rPr lang="en-GB" b="1" dirty="0"/>
              <a:t>Types:</a:t>
            </a:r>
          </a:p>
          <a:p>
            <a:pPr marL="514350" lvl="0" indent="-514350">
              <a:buFont typeface="+mj-lt"/>
              <a:buAutoNum type="alphaLcParenR"/>
            </a:pPr>
            <a:r>
              <a:rPr lang="en-GB" dirty="0"/>
              <a:t>Salient-Pole Generators (Low-speed Generators) </a:t>
            </a:r>
          </a:p>
          <a:p>
            <a:pPr marL="514350" lvl="0" indent="-514350">
              <a:buFont typeface="+mj-lt"/>
              <a:buAutoNum type="alphaLcParenR"/>
            </a:pPr>
            <a:r>
              <a:rPr lang="en-GB" dirty="0"/>
              <a:t>Cylindrical-Rotor Generators (High-speed Generators</a:t>
            </a:r>
            <a:r>
              <a:rPr lang="en-GB" b="1" dirty="0"/>
              <a:t>) </a:t>
            </a:r>
            <a:endParaRPr lang="en-GB" dirty="0"/>
          </a:p>
          <a:p>
            <a:pPr marL="0" indent="0">
              <a:buNone/>
            </a:pPr>
            <a:endParaRPr lang="en-GB" dirty="0"/>
          </a:p>
          <a:p>
            <a:pPr marL="0" indent="0">
              <a:buNone/>
            </a:pPr>
            <a:endParaRPr lang="en-GB" dirty="0"/>
          </a:p>
          <a:p>
            <a:pPr marL="0" lvl="0" indent="0">
              <a:buNone/>
            </a:pPr>
            <a:endParaRPr lang="en-US" dirty="0"/>
          </a:p>
        </p:txBody>
      </p:sp>
      <p:sp>
        <p:nvSpPr>
          <p:cNvPr id="2" name="Title 1"/>
          <p:cNvSpPr>
            <a:spLocks noGrp="1"/>
          </p:cNvSpPr>
          <p:nvPr>
            <p:ph type="title"/>
          </p:nvPr>
        </p:nvSpPr>
        <p:spPr/>
        <p:txBody>
          <a:bodyPr>
            <a:normAutofit fontScale="90000"/>
          </a:bodyPr>
          <a:lstStyle/>
          <a:p>
            <a:pPr algn="ctr"/>
            <a:r>
              <a:rPr lang="en-GB" b="1" cap="all" dirty="0">
                <a:solidFill>
                  <a:srgbClr val="FF0000"/>
                </a:solidFill>
              </a:rPr>
              <a:t>UNIT 2- SYNCHRONOUS GENERATORS</a:t>
            </a:r>
            <a:endParaRPr lang="en-US" b="1" dirty="0">
              <a:solidFill>
                <a:srgbClr val="FF0000"/>
              </a:solidFill>
            </a:endParaRPr>
          </a:p>
        </p:txBody>
      </p:sp>
    </p:spTree>
    <p:extLst>
      <p:ext uri="{BB962C8B-B14F-4D97-AF65-F5344CB8AC3E}">
        <p14:creationId xmlns:p14="http://schemas.microsoft.com/office/powerpoint/2010/main" val="17056257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a:t>The vectors and are shown </a:t>
            </a:r>
            <a:r>
              <a:rPr lang="en-GB" b="1" i="1" dirty="0"/>
              <a:t>in-phase because they are represented relative to the load</a:t>
            </a:r>
            <a:r>
              <a:rPr lang="en-GB" dirty="0"/>
              <a:t>. The synchronous  current circulating through Generator 1 is leading , and that through Generator 2 is lagging . </a:t>
            </a:r>
            <a:r>
              <a:rPr lang="en-GB" i="1" dirty="0"/>
              <a:t> </a:t>
            </a:r>
            <a:endParaRPr lang="en-US" b="1" dirty="0"/>
          </a:p>
          <a:p>
            <a:endParaRPr lang="en-US" dirty="0"/>
          </a:p>
        </p:txBody>
      </p:sp>
      <p:sp>
        <p:nvSpPr>
          <p:cNvPr id="3" name="Title 2"/>
          <p:cNvSpPr>
            <a:spLocks noGrp="1"/>
          </p:cNvSpPr>
          <p:nvPr>
            <p:ph type="title"/>
          </p:nvPr>
        </p:nvSpPr>
        <p:spPr/>
        <p:txBody>
          <a:bodyPr>
            <a:normAutofit fontScale="90000"/>
          </a:bodyPr>
          <a:lstStyle/>
          <a:p>
            <a:r>
              <a:rPr lang="en-GB" i="1" dirty="0">
                <a:solidFill>
                  <a:srgbClr val="FF0000"/>
                </a:solidFill>
              </a:rPr>
              <a:t>Change in field excitation…cont’d.</a:t>
            </a:r>
            <a:br>
              <a:rPr lang="en-GB" i="1" dirty="0">
                <a:solidFill>
                  <a:srgbClr val="FF0000"/>
                </a:solidFill>
              </a:rPr>
            </a:br>
            <a:endParaRPr lang="en-US" dirty="0"/>
          </a:p>
        </p:txBody>
      </p:sp>
    </p:spTree>
    <p:extLst>
      <p:ext uri="{BB962C8B-B14F-4D97-AF65-F5344CB8AC3E}">
        <p14:creationId xmlns:p14="http://schemas.microsoft.com/office/powerpoint/2010/main" val="2119281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28600"/>
            <a:ext cx="8229600" cy="6629400"/>
          </a:xfrm>
        </p:spPr>
        <p:txBody>
          <a:bodyPr>
            <a:normAutofit/>
          </a:bodyPr>
          <a:lstStyle/>
          <a:p>
            <a:r>
              <a:rPr lang="en-GB" b="1" dirty="0">
                <a:solidFill>
                  <a:srgbClr val="FF0000"/>
                </a:solidFill>
              </a:rPr>
              <a:t>Effect of Change in Field Excitation for Paralleled Generators…cont’d.</a:t>
            </a:r>
            <a:endParaRPr lang="en-GB" dirty="0"/>
          </a:p>
          <a:p>
            <a:endParaRPr lang="en-GB" dirty="0"/>
          </a:p>
          <a:p>
            <a:pPr marL="0" indent="0">
              <a:buNone/>
            </a:pPr>
            <a:r>
              <a:rPr lang="en-GB" dirty="0"/>
              <a:t>If two generators in parallel supply </a:t>
            </a:r>
            <a:r>
              <a:rPr lang="en-GB" b="1" dirty="0"/>
              <a:t>equal current</a:t>
            </a:r>
            <a:r>
              <a:rPr lang="en-GB" dirty="0"/>
              <a:t> and have the </a:t>
            </a:r>
            <a:r>
              <a:rPr lang="en-GB" b="1" dirty="0"/>
              <a:t>same power factor</a:t>
            </a:r>
            <a:r>
              <a:rPr lang="en-GB" dirty="0"/>
              <a:t>, and the field excitation of one of them is changed, a reactive circulating current (synchronizing current) is established. </a:t>
            </a:r>
          </a:p>
          <a:p>
            <a:endParaRPr lang="en-GB" dirty="0"/>
          </a:p>
          <a:p>
            <a:r>
              <a:rPr lang="en-GB" dirty="0">
                <a:solidFill>
                  <a:srgbClr val="FF0000"/>
                </a:solidFill>
              </a:rPr>
              <a:t>The following points must be noted</a:t>
            </a:r>
            <a:r>
              <a:rPr lang="en-GB" dirty="0"/>
              <a:t>:	</a:t>
            </a:r>
            <a:endParaRPr lang="en-US" dirty="0"/>
          </a:p>
          <a:p>
            <a:pPr marL="571500" lvl="0" indent="-571500">
              <a:buFont typeface="+mj-lt"/>
              <a:buAutoNum type="romanLcPeriod"/>
            </a:pPr>
            <a:r>
              <a:rPr lang="en-GB" dirty="0"/>
              <a:t>If </a:t>
            </a:r>
            <a:r>
              <a:rPr lang="en-GB" b="1" i="1" dirty="0"/>
              <a:t>excitation is changed</a:t>
            </a:r>
            <a:r>
              <a:rPr lang="en-GB" i="1" dirty="0"/>
              <a:t>, </a:t>
            </a:r>
            <a:r>
              <a:rPr lang="en-GB" b="1" i="1" dirty="0"/>
              <a:t>only the power factor</a:t>
            </a:r>
            <a:r>
              <a:rPr lang="en-GB" dirty="0"/>
              <a:t> at which the load is delivered </a:t>
            </a:r>
            <a:r>
              <a:rPr lang="en-GB" b="1" i="1" dirty="0"/>
              <a:t>by the respective generators</a:t>
            </a:r>
            <a:r>
              <a:rPr lang="en-GB" dirty="0"/>
              <a:t> is changed.</a:t>
            </a:r>
            <a:endParaRPr lang="en-US" dirty="0"/>
          </a:p>
        </p:txBody>
      </p:sp>
    </p:spTree>
    <p:extLst>
      <p:ext uri="{BB962C8B-B14F-4D97-AF65-F5344CB8AC3E}">
        <p14:creationId xmlns:p14="http://schemas.microsoft.com/office/powerpoint/2010/main" val="1279002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buNone/>
            </a:pPr>
            <a:r>
              <a:rPr lang="en-GB" dirty="0"/>
              <a:t> ii. By keeping the input of the prime mover of a generator constant, any change in field excitation merely changes the reactive-kVA component of the output and the terminal voltage, but not the active-kW output. </a:t>
            </a:r>
          </a:p>
          <a:p>
            <a:pPr marL="0" lvl="0" indent="0">
              <a:buNone/>
            </a:pPr>
            <a:endParaRPr lang="en-US" dirty="0"/>
          </a:p>
          <a:p>
            <a:pPr marL="0" lvl="0" indent="0">
              <a:buNone/>
            </a:pPr>
            <a:r>
              <a:rPr lang="en-US" dirty="0"/>
              <a:t> iii. </a:t>
            </a:r>
            <a:r>
              <a:rPr lang="en-GB" dirty="0"/>
              <a:t>A generator cannot, therefore be made to take an active load merely by increasing its field excitation. </a:t>
            </a:r>
            <a:endParaRPr lang="en-US" dirty="0"/>
          </a:p>
          <a:p>
            <a:pPr marL="571500" indent="-571500">
              <a:buFont typeface="+mj-lt"/>
              <a:buAutoNum type="romanLcPeriod"/>
            </a:pPr>
            <a:endParaRPr lang="en-US" dirty="0"/>
          </a:p>
          <a:p>
            <a:endParaRPr lang="en-US" dirty="0"/>
          </a:p>
        </p:txBody>
      </p:sp>
      <p:sp>
        <p:nvSpPr>
          <p:cNvPr id="2" name="Title 1"/>
          <p:cNvSpPr>
            <a:spLocks noGrp="1"/>
          </p:cNvSpPr>
          <p:nvPr>
            <p:ph type="title"/>
          </p:nvPr>
        </p:nvSpPr>
        <p:spPr/>
        <p:txBody>
          <a:bodyPr/>
          <a:lstStyle/>
          <a:p>
            <a:r>
              <a:rPr lang="en-US" dirty="0">
                <a:solidFill>
                  <a:srgbClr val="FF0000"/>
                </a:solidFill>
              </a:rPr>
              <a:t>points to note…cont’d.</a:t>
            </a:r>
          </a:p>
        </p:txBody>
      </p:sp>
    </p:spTree>
    <p:extLst>
      <p:ext uri="{BB962C8B-B14F-4D97-AF65-F5344CB8AC3E}">
        <p14:creationId xmlns:p14="http://schemas.microsoft.com/office/powerpoint/2010/main" val="21414628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lvl="0"/>
            <a:r>
              <a:rPr lang="en-GB" dirty="0"/>
              <a:t>The load taken up by a generator directly depends on its driving mechanical torque </a:t>
            </a:r>
            <a:endParaRPr lang="en-US" dirty="0"/>
          </a:p>
          <a:p>
            <a:pPr lvl="0"/>
            <a:r>
              <a:rPr lang="en-GB" dirty="0"/>
              <a:t>Generators in parallel tend to remain synchronized. If the speed of one is increased, it immediately supplies more load and slows down, and the other supplies less load and speeds up, so that the speeds of the alternators again become equal.   </a:t>
            </a:r>
            <a:endParaRPr lang="en-US" dirty="0"/>
          </a:p>
          <a:p>
            <a:r>
              <a:rPr lang="en-GB" dirty="0"/>
              <a:t>By increasing the input to its prime mover, a generator can be made to take a greater share of the load, though at different power factor</a:t>
            </a:r>
            <a:endParaRPr lang="en-US" dirty="0"/>
          </a:p>
        </p:txBody>
      </p:sp>
      <p:sp>
        <p:nvSpPr>
          <p:cNvPr id="2" name="Title 1"/>
          <p:cNvSpPr>
            <a:spLocks noGrp="1"/>
          </p:cNvSpPr>
          <p:nvPr>
            <p:ph type="title"/>
          </p:nvPr>
        </p:nvSpPr>
        <p:spPr/>
        <p:txBody>
          <a:bodyPr>
            <a:normAutofit fontScale="90000"/>
          </a:bodyPr>
          <a:lstStyle/>
          <a:p>
            <a:r>
              <a:rPr lang="en-GB" b="1" dirty="0">
                <a:solidFill>
                  <a:srgbClr val="FF0000"/>
                </a:solidFill>
              </a:rPr>
              <a:t>3. Effect of Change in Prime Mover Input – Active Load Sharing</a:t>
            </a:r>
            <a:endParaRPr lang="en-US" b="1" dirty="0">
              <a:solidFill>
                <a:srgbClr val="FF0000"/>
              </a:solidFill>
            </a:endParaRPr>
          </a:p>
        </p:txBody>
      </p:sp>
    </p:spTree>
    <p:extLst>
      <p:ext uri="{BB962C8B-B14F-4D97-AF65-F5344CB8AC3E}">
        <p14:creationId xmlns:p14="http://schemas.microsoft.com/office/powerpoint/2010/main" val="34731181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1067" y="762000"/>
            <a:ext cx="8229600" cy="1905000"/>
          </a:xfrm>
        </p:spPr>
        <p:txBody>
          <a:bodyPr>
            <a:normAutofit fontScale="90000"/>
          </a:bodyPr>
          <a:lstStyle/>
          <a:p>
            <a:r>
              <a:rPr lang="en-GB" dirty="0">
                <a:solidFill>
                  <a:srgbClr val="FF0000"/>
                </a:solidFill>
              </a:rPr>
              <a:t>Active Load sharing  ...cont’d</a:t>
            </a:r>
            <a:r>
              <a:rPr lang="en-GB" dirty="0" smtClean="0">
                <a:solidFill>
                  <a:srgbClr val="FF0000"/>
                </a:solidFill>
              </a:rPr>
              <a:t>.</a:t>
            </a:r>
            <a:r>
              <a:rPr lang="en-GB" dirty="0"/>
              <a:t/>
            </a:r>
            <a:br>
              <a:rPr lang="en-GB" dirty="0"/>
            </a:br>
            <a:r>
              <a:rPr lang="en-GB" sz="3300" dirty="0"/>
              <a:t>The exact sharing of </a:t>
            </a:r>
            <a:r>
              <a:rPr lang="en-GB" sz="3300" b="1" i="1" dirty="0"/>
              <a:t>active power</a:t>
            </a:r>
            <a:r>
              <a:rPr lang="en-GB" sz="3300" dirty="0"/>
              <a:t> between synchronous generators is determined by their speed-load or frequency-load characteristics, which take the form shown in Fig 25.</a:t>
            </a:r>
            <a:endParaRPr lang="en-US" sz="3300" dirty="0"/>
          </a:p>
        </p:txBody>
      </p:sp>
      <p:pic>
        <p:nvPicPr>
          <p:cNvPr id="11266" name="Picture 2"/>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491067" y="2819400"/>
            <a:ext cx="830580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9871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7416" y="250808"/>
            <a:ext cx="8229600" cy="5897563"/>
          </a:xfrm>
        </p:spPr>
        <p:txBody>
          <a:bodyPr>
            <a:normAutofit/>
          </a:bodyPr>
          <a:lstStyle/>
          <a:p>
            <a:pPr marL="0" indent="0" algn="ctr">
              <a:buNone/>
            </a:pPr>
            <a:r>
              <a:rPr lang="en-GB" dirty="0">
                <a:solidFill>
                  <a:srgbClr val="FF0000"/>
                </a:solidFill>
              </a:rPr>
              <a:t>Active Load sharing  ...cont’d.</a:t>
            </a:r>
            <a:endParaRPr lang="en-GB" dirty="0"/>
          </a:p>
          <a:p>
            <a:endParaRPr lang="en-GB" dirty="0"/>
          </a:p>
          <a:p>
            <a:r>
              <a:rPr lang="en-GB" dirty="0"/>
              <a:t>For steady state operation, the frequencies of the two machines must be equal. Hence,</a:t>
            </a:r>
          </a:p>
          <a:p>
            <a:endParaRPr lang="en-US" dirty="0"/>
          </a:p>
          <a:p>
            <a:endParaRPr lang="en-GB" dirty="0"/>
          </a:p>
          <a:p>
            <a:r>
              <a:rPr lang="en-GB" dirty="0"/>
              <a:t>The slope,           is termed the </a:t>
            </a:r>
            <a:r>
              <a:rPr lang="en-GB" b="1" i="1" dirty="0"/>
              <a:t>drooping</a:t>
            </a:r>
            <a:r>
              <a:rPr lang="en-GB" dirty="0"/>
              <a:t> of the characteristics. </a:t>
            </a:r>
            <a:endParaRPr lang="en-US" dirty="0"/>
          </a:p>
          <a:p>
            <a:pPr marL="0" indent="0">
              <a:buNone/>
            </a:pPr>
            <a:endParaRPr lang="en-US" dirty="0"/>
          </a:p>
          <a:p>
            <a:r>
              <a:rPr lang="en-GB" dirty="0"/>
              <a:t>Changing the speed-load characteristic changes the load sharing, and this involves an alteration to the governor setting. </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860550"/>
            <a:ext cx="9982199"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2970179"/>
            <a:ext cx="12915899" cy="45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120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Example 10</a:t>
            </a:r>
          </a:p>
          <a:p>
            <a:endParaRPr lang="en-US" dirty="0"/>
          </a:p>
          <a:p>
            <a:r>
              <a:rPr lang="en-US" dirty="0"/>
              <a:t>Example 11</a:t>
            </a:r>
          </a:p>
          <a:p>
            <a:endParaRPr lang="en-US" dirty="0"/>
          </a:p>
          <a:p>
            <a:r>
              <a:rPr lang="en-US" dirty="0"/>
              <a:t>Exercises on Parallel Operation of Alternators</a:t>
            </a:r>
          </a:p>
        </p:txBody>
      </p:sp>
      <p:sp>
        <p:nvSpPr>
          <p:cNvPr id="4" name="Title 3"/>
          <p:cNvSpPr>
            <a:spLocks noGrp="1"/>
          </p:cNvSpPr>
          <p:nvPr>
            <p:ph type="title"/>
          </p:nvPr>
        </p:nvSpPr>
        <p:spPr/>
        <p:txBody>
          <a:bodyPr>
            <a:normAutofit/>
          </a:bodyPr>
          <a:lstStyle/>
          <a:p>
            <a:r>
              <a:rPr lang="en-US" dirty="0">
                <a:solidFill>
                  <a:srgbClr val="FF0000"/>
                </a:solidFill>
              </a:rPr>
              <a:t>Examples and Exercises</a:t>
            </a:r>
          </a:p>
        </p:txBody>
      </p:sp>
    </p:spTree>
    <p:extLst>
      <p:ext uri="{BB962C8B-B14F-4D97-AF65-F5344CB8AC3E}">
        <p14:creationId xmlns:p14="http://schemas.microsoft.com/office/powerpoint/2010/main" val="3604329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2805" y="1981200"/>
            <a:ext cx="8938389"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GB" b="1" dirty="0">
                <a:solidFill>
                  <a:srgbClr val="FF0000"/>
                </a:solidFill>
              </a:rPr>
              <a:t>Synchronizing Power and Torque – Effect of Increasing the Driving Mechanical Torque   </a:t>
            </a:r>
            <a:endParaRPr lang="en-US" b="1" dirty="0">
              <a:solidFill>
                <a:srgbClr val="FF0000"/>
              </a:solidFill>
            </a:endParaRPr>
          </a:p>
        </p:txBody>
      </p:sp>
    </p:spTree>
    <p:extLst>
      <p:ext uri="{BB962C8B-B14F-4D97-AF65-F5344CB8AC3E}">
        <p14:creationId xmlns:p14="http://schemas.microsoft.com/office/powerpoint/2010/main" val="19998824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0" y="1752600"/>
            <a:ext cx="8229600" cy="4525963"/>
          </a:xfrm>
        </p:spPr>
        <p:txBody>
          <a:bodyPr/>
          <a:lstStyle/>
          <a:p>
            <a:endParaRPr lang="en-US" i="1" dirty="0"/>
          </a:p>
          <a:p>
            <a:endParaRPr lang="en-US" i="1" dirty="0"/>
          </a:p>
          <a:p>
            <a:endParaRPr lang="en-US" i="1" dirty="0"/>
          </a:p>
          <a:p>
            <a:r>
              <a:rPr lang="en-US" i="1" dirty="0"/>
              <a:t>If the power input to the prime mover of Machine 2 is increased</a:t>
            </a:r>
            <a:r>
              <a:rPr lang="en-US" dirty="0"/>
              <a:t>, then its emf vector will swing ahead by a certain angle as shown in Fig 27. </a:t>
            </a:r>
          </a:p>
          <a:p>
            <a:endParaRPr lang="en-US" dirty="0"/>
          </a:p>
        </p:txBody>
      </p:sp>
      <p:sp>
        <p:nvSpPr>
          <p:cNvPr id="2" name="Title 1"/>
          <p:cNvSpPr>
            <a:spLocks noGrp="1"/>
          </p:cNvSpPr>
          <p:nvPr>
            <p:ph type="title"/>
          </p:nvPr>
        </p:nvSpPr>
        <p:spPr>
          <a:xfrm>
            <a:off x="533400" y="609600"/>
            <a:ext cx="8229600" cy="1143000"/>
          </a:xfrm>
        </p:spPr>
        <p:txBody>
          <a:bodyPr>
            <a:normAutofit fontScale="90000"/>
          </a:bodyPr>
          <a:lstStyle/>
          <a:p>
            <a:r>
              <a:rPr lang="en-US" b="1" dirty="0">
                <a:solidFill>
                  <a:srgbClr val="FF0000"/>
                </a:solidFill>
              </a:rPr>
              <a:t>Effect of </a:t>
            </a:r>
            <a:r>
              <a:rPr lang="en-US" b="1" i="1" dirty="0">
                <a:solidFill>
                  <a:srgbClr val="FF0000"/>
                </a:solidFill>
              </a:rPr>
              <a:t>Increasing</a:t>
            </a:r>
            <a:r>
              <a:rPr lang="en-US" b="1" dirty="0">
                <a:solidFill>
                  <a:srgbClr val="FF0000"/>
                </a:solidFill>
              </a:rPr>
              <a:t> Prime Mover Power Input to One of Two Alternators Supplying Currents and Different Power Factors </a:t>
            </a:r>
          </a:p>
        </p:txBody>
      </p:sp>
    </p:spTree>
    <p:extLst>
      <p:ext uri="{BB962C8B-B14F-4D97-AF65-F5344CB8AC3E}">
        <p14:creationId xmlns:p14="http://schemas.microsoft.com/office/powerpoint/2010/main" val="17596542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828800" y="838200"/>
            <a:ext cx="8990767" cy="543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solidFill>
                  <a:srgbClr val="FF0000"/>
                </a:solidFill>
              </a:rPr>
              <a:t>Increasing prime mover input…cont’d</a:t>
            </a:r>
            <a:r>
              <a:rPr lang="en-US" dirty="0"/>
              <a:t>.</a:t>
            </a:r>
          </a:p>
        </p:txBody>
      </p:sp>
    </p:spTree>
    <p:extLst>
      <p:ext uri="{BB962C8B-B14F-4D97-AF65-F5344CB8AC3E}">
        <p14:creationId xmlns:p14="http://schemas.microsoft.com/office/powerpoint/2010/main" val="562815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690872"/>
          </a:xfrm>
        </p:spPr>
        <p:txBody>
          <a:bodyPr>
            <a:normAutofit lnSpcReduction="10000"/>
          </a:bodyPr>
          <a:lstStyle/>
          <a:p>
            <a:pPr marL="0" indent="0">
              <a:buNone/>
            </a:pPr>
            <a:r>
              <a:rPr lang="en-GB" dirty="0"/>
              <a:t>Operates on the principle of electromagnetic induction. When the rotor is made to rotate by the turbine of the prime mover, the stator or armature conductors (being stationary) are cut by the rotated DC magnetic flux from the field coils on the rotor. </a:t>
            </a:r>
          </a:p>
          <a:p>
            <a:pPr marL="0" indent="0">
              <a:buNone/>
            </a:pPr>
            <a:endParaRPr lang="en-GB" dirty="0"/>
          </a:p>
          <a:p>
            <a:pPr marL="0" indent="0">
              <a:buNone/>
            </a:pPr>
            <a:r>
              <a:rPr lang="en-GB" dirty="0"/>
              <a:t>Hence they have induced emf produced in them. Because the magnetic poles are alternate </a:t>
            </a:r>
            <a:r>
              <a:rPr lang="en-GB" i="1" dirty="0"/>
              <a:t>N</a:t>
            </a:r>
            <a:r>
              <a:rPr lang="en-GB" dirty="0"/>
              <a:t> and </a:t>
            </a:r>
            <a:r>
              <a:rPr lang="en-GB" i="1" dirty="0"/>
              <a:t>S</a:t>
            </a:r>
            <a:r>
              <a:rPr lang="en-GB" dirty="0"/>
              <a:t>, they induce an emf and hence current in the armature conductors, which first flow in one direction and then in the other. </a:t>
            </a:r>
          </a:p>
          <a:p>
            <a:endParaRPr lang="en-US" dirty="0"/>
          </a:p>
        </p:txBody>
      </p:sp>
      <p:sp>
        <p:nvSpPr>
          <p:cNvPr id="3" name="Title 2"/>
          <p:cNvSpPr>
            <a:spLocks noGrp="1"/>
          </p:cNvSpPr>
          <p:nvPr>
            <p:ph type="title"/>
          </p:nvPr>
        </p:nvSpPr>
        <p:spPr/>
        <p:txBody>
          <a:bodyPr>
            <a:normAutofit fontScale="90000"/>
          </a:bodyPr>
          <a:lstStyle/>
          <a:p>
            <a:pPr algn="ctr"/>
            <a:r>
              <a:rPr lang="en-GB" dirty="0"/>
              <a:t/>
            </a:r>
            <a:br>
              <a:rPr lang="en-GB" dirty="0"/>
            </a:br>
            <a:r>
              <a:rPr lang="en-GB" dirty="0">
                <a:solidFill>
                  <a:srgbClr val="FF0000"/>
                </a:solidFill>
              </a:rPr>
              <a:t>Principle of Operation</a:t>
            </a:r>
            <a:r>
              <a:rPr lang="en-GB" dirty="0"/>
              <a:t/>
            </a:r>
            <a:br>
              <a:rPr lang="en-GB" dirty="0"/>
            </a:br>
            <a:endParaRPr lang="en-US" dirty="0"/>
          </a:p>
        </p:txBody>
      </p:sp>
    </p:spTree>
    <p:extLst>
      <p:ext uri="{BB962C8B-B14F-4D97-AF65-F5344CB8AC3E}">
        <p14:creationId xmlns:p14="http://schemas.microsoft.com/office/powerpoint/2010/main" val="24193754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r>
              <a:rPr lang="en-US" dirty="0"/>
              <a:t>If additional power input or torque is supplied to say machine 2 causing it to accelerate, its induced voltage will advance by a small angle </a:t>
            </a:r>
            <a:r>
              <a:rPr lang="en-US" dirty="0">
                <a:sym typeface="Symbol"/>
              </a:rPr>
              <a:t></a:t>
            </a:r>
            <a:r>
              <a:rPr lang="en-US" dirty="0"/>
              <a:t> ahead that of machine 1, and machine 2 will take a greater part of the load as depicted in the following diagram.</a:t>
            </a:r>
          </a:p>
        </p:txBody>
      </p:sp>
      <p:sp>
        <p:nvSpPr>
          <p:cNvPr id="2" name="Title 1"/>
          <p:cNvSpPr>
            <a:spLocks noGrp="1"/>
          </p:cNvSpPr>
          <p:nvPr>
            <p:ph type="title"/>
          </p:nvPr>
        </p:nvSpPr>
        <p:spPr/>
        <p:txBody>
          <a:bodyPr/>
          <a:lstStyle/>
          <a:p>
            <a:r>
              <a:rPr lang="en-GB" b="1" dirty="0">
                <a:solidFill>
                  <a:srgbClr val="FF0000"/>
                </a:solidFill>
              </a:rPr>
              <a:t>Synchronizing Power</a:t>
            </a:r>
            <a:endParaRPr lang="en-US" b="1" dirty="0">
              <a:solidFill>
                <a:srgbClr val="FF0000"/>
              </a:solidFill>
            </a:endParaRPr>
          </a:p>
        </p:txBody>
      </p:sp>
    </p:spTree>
    <p:extLst>
      <p:ext uri="{BB962C8B-B14F-4D97-AF65-F5344CB8AC3E}">
        <p14:creationId xmlns:p14="http://schemas.microsoft.com/office/powerpoint/2010/main" val="40168101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56208" y="1752600"/>
            <a:ext cx="10256416"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algn="l"/>
            <a:r>
              <a:rPr lang="en-US" dirty="0" err="1">
                <a:solidFill>
                  <a:srgbClr val="FF0000"/>
                </a:solidFill>
              </a:rPr>
              <a:t>Synchronising</a:t>
            </a:r>
            <a:r>
              <a:rPr lang="en-US" dirty="0">
                <a:solidFill>
                  <a:srgbClr val="FF0000"/>
                </a:solidFill>
              </a:rPr>
              <a:t> power…cont’d.</a:t>
            </a:r>
          </a:p>
        </p:txBody>
      </p:sp>
    </p:spTree>
    <p:extLst>
      <p:ext uri="{BB962C8B-B14F-4D97-AF65-F5344CB8AC3E}">
        <p14:creationId xmlns:p14="http://schemas.microsoft.com/office/powerpoint/2010/main" val="22765206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40345" y="1981200"/>
            <a:ext cx="9024284"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a:bodyPr>
          <a:lstStyle/>
          <a:p>
            <a:r>
              <a:rPr lang="en-US" dirty="0" err="1">
                <a:solidFill>
                  <a:srgbClr val="FF0000"/>
                </a:solidFill>
              </a:rPr>
              <a:t>Synchronising</a:t>
            </a:r>
            <a:r>
              <a:rPr lang="en-US" dirty="0">
                <a:solidFill>
                  <a:srgbClr val="FF0000"/>
                </a:solidFill>
              </a:rPr>
              <a:t> power…cont’d.</a:t>
            </a:r>
          </a:p>
        </p:txBody>
      </p:sp>
    </p:spTree>
    <p:extLst>
      <p:ext uri="{BB962C8B-B14F-4D97-AF65-F5344CB8AC3E}">
        <p14:creationId xmlns:p14="http://schemas.microsoft.com/office/powerpoint/2010/main" val="9262183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04800" y="1412127"/>
            <a:ext cx="8710228" cy="476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GB" dirty="0">
                <a:solidFill>
                  <a:srgbClr val="FF0000"/>
                </a:solidFill>
              </a:rPr>
              <a:t>Active Load sharing  ...cont’d.</a:t>
            </a:r>
            <a:endParaRPr lang="en-US" dirty="0"/>
          </a:p>
        </p:txBody>
      </p:sp>
    </p:spTree>
    <p:extLst>
      <p:ext uri="{BB962C8B-B14F-4D97-AF65-F5344CB8AC3E}">
        <p14:creationId xmlns:p14="http://schemas.microsoft.com/office/powerpoint/2010/main" val="17290612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8600"/>
            <a:ext cx="8229600" cy="5897563"/>
          </a:xfrm>
        </p:spPr>
        <p:txBody>
          <a:bodyPr>
            <a:normAutofit fontScale="92500"/>
          </a:bodyPr>
          <a:lstStyle/>
          <a:p>
            <a:r>
              <a:rPr lang="en-US" dirty="0"/>
              <a:t>The </a:t>
            </a:r>
            <a:r>
              <a:rPr lang="en-US" b="1" i="1" dirty="0">
                <a:solidFill>
                  <a:srgbClr val="FF0000"/>
                </a:solidFill>
              </a:rPr>
              <a:t>total</a:t>
            </a:r>
            <a:r>
              <a:rPr lang="en-US" b="1" dirty="0">
                <a:solidFill>
                  <a:srgbClr val="FF0000"/>
                </a:solidFill>
              </a:rPr>
              <a:t> </a:t>
            </a:r>
            <a:r>
              <a:rPr lang="en-US" dirty="0">
                <a:solidFill>
                  <a:srgbClr val="FF0000"/>
                </a:solidFill>
              </a:rPr>
              <a:t>synchronizing power </a:t>
            </a:r>
            <a:r>
              <a:rPr lang="en-US" dirty="0"/>
              <a:t>for </a:t>
            </a:r>
            <a:r>
              <a:rPr lang="en-US" b="1" i="1" dirty="0"/>
              <a:t>3-phases </a:t>
            </a:r>
            <a:r>
              <a:rPr lang="en-US" dirty="0"/>
              <a:t>is</a:t>
            </a:r>
          </a:p>
          <a:p>
            <a:endParaRPr lang="en-US" dirty="0"/>
          </a:p>
          <a:p>
            <a:endParaRPr lang="en-US" dirty="0"/>
          </a:p>
          <a:p>
            <a:pPr marL="0" indent="0">
              <a:buNone/>
            </a:pPr>
            <a:endParaRPr lang="en-US" dirty="0"/>
          </a:p>
          <a:p>
            <a:pPr lvl="0"/>
            <a:r>
              <a:rPr lang="en-US" dirty="0"/>
              <a:t>The synchronizing power is produced because the armature impedance is highly inductive.</a:t>
            </a:r>
          </a:p>
          <a:p>
            <a:pPr lvl="0"/>
            <a:r>
              <a:rPr lang="en-US" dirty="0"/>
              <a:t>The synchronizing power is produced even when their emfs are not equal.</a:t>
            </a:r>
          </a:p>
          <a:p>
            <a:pPr lvl="0"/>
            <a:r>
              <a:rPr lang="en-US" dirty="0"/>
              <a:t>Alternators in parallel tend to remain synchronized. If the speed of one is increased, it immediately supplies more load and slows down, and the other supplies less load and speeds up, so that the speeds of the alternators again become equal.   </a:t>
            </a:r>
          </a:p>
          <a:p>
            <a:endParaRPr lang="en-US" dirty="0"/>
          </a:p>
          <a:p>
            <a:endParaRPr lang="en-US" dirty="0"/>
          </a:p>
          <a:p>
            <a:endParaRPr lang="en-US"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685800"/>
            <a:ext cx="10340788"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6233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can be caused by: </a:t>
            </a:r>
          </a:p>
          <a:p>
            <a:pPr lvl="0"/>
            <a:r>
              <a:rPr lang="en-US" dirty="0"/>
              <a:t>a change to the mechanical input from the prime mover or</a:t>
            </a:r>
          </a:p>
          <a:p>
            <a:pPr lvl="0"/>
            <a:r>
              <a:rPr lang="en-US" dirty="0"/>
              <a:t>a change of armature current due to circuit conditions or</a:t>
            </a:r>
          </a:p>
          <a:p>
            <a:pPr lvl="0"/>
            <a:r>
              <a:rPr lang="en-US" dirty="0"/>
              <a:t>a change of excitation.  </a:t>
            </a:r>
          </a:p>
          <a:p>
            <a:endParaRPr lang="en-US" dirty="0"/>
          </a:p>
        </p:txBody>
      </p:sp>
      <p:sp>
        <p:nvSpPr>
          <p:cNvPr id="2" name="Title 1"/>
          <p:cNvSpPr>
            <a:spLocks noGrp="1"/>
          </p:cNvSpPr>
          <p:nvPr>
            <p:ph type="title"/>
          </p:nvPr>
        </p:nvSpPr>
        <p:spPr/>
        <p:txBody>
          <a:bodyPr>
            <a:normAutofit fontScale="90000"/>
          </a:bodyPr>
          <a:lstStyle/>
          <a:p>
            <a:r>
              <a:rPr lang="en-US" b="1" dirty="0">
                <a:solidFill>
                  <a:srgbClr val="FF0000"/>
                </a:solidFill>
              </a:rPr>
              <a:t>Synchronizing Torque</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3260539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52400" y="2286000"/>
            <a:ext cx="899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a:bodyPr>
          <a:lstStyle/>
          <a:p>
            <a:r>
              <a:rPr lang="en-US" b="1" dirty="0">
                <a:solidFill>
                  <a:srgbClr val="FF0000"/>
                </a:solidFill>
              </a:rPr>
              <a:t>Synchronizing Torque…cont’d.</a:t>
            </a:r>
            <a:endParaRPr lang="en-US" dirty="0"/>
          </a:p>
        </p:txBody>
      </p:sp>
    </p:spTree>
    <p:extLst>
      <p:ext uri="{BB962C8B-B14F-4D97-AF65-F5344CB8AC3E}">
        <p14:creationId xmlns:p14="http://schemas.microsoft.com/office/powerpoint/2010/main" val="3127332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24000"/>
            <a:ext cx="9144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idx="4294967295"/>
          </p:nvPr>
        </p:nvSpPr>
        <p:spPr>
          <a:xfrm>
            <a:off x="0" y="274638"/>
            <a:ext cx="8229600" cy="1143000"/>
          </a:xfrm>
        </p:spPr>
        <p:txBody>
          <a:bodyPr>
            <a:normAutofit/>
          </a:bodyPr>
          <a:lstStyle/>
          <a:p>
            <a:r>
              <a:rPr lang="en-US" b="1" dirty="0">
                <a:solidFill>
                  <a:srgbClr val="FF0000"/>
                </a:solidFill>
              </a:rPr>
              <a:t>Synchronizing Torque…cont’d</a:t>
            </a:r>
            <a:endParaRPr lang="en-US" dirty="0"/>
          </a:p>
        </p:txBody>
      </p:sp>
    </p:spTree>
    <p:extLst>
      <p:ext uri="{BB962C8B-B14F-4D97-AF65-F5344CB8AC3E}">
        <p14:creationId xmlns:p14="http://schemas.microsoft.com/office/powerpoint/2010/main" val="19631750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Example 12 </a:t>
            </a:r>
          </a:p>
          <a:p>
            <a:r>
              <a:rPr lang="en-US" dirty="0"/>
              <a:t>Example 13</a:t>
            </a:r>
          </a:p>
          <a:p>
            <a:r>
              <a:rPr lang="en-US" dirty="0"/>
              <a:t>Example 14</a:t>
            </a:r>
          </a:p>
        </p:txBody>
      </p:sp>
      <p:sp>
        <p:nvSpPr>
          <p:cNvPr id="2" name="Title 1"/>
          <p:cNvSpPr>
            <a:spLocks noGrp="1"/>
          </p:cNvSpPr>
          <p:nvPr>
            <p:ph type="title"/>
          </p:nvPr>
        </p:nvSpPr>
        <p:spPr/>
        <p:txBody>
          <a:bodyPr/>
          <a:lstStyle/>
          <a:p>
            <a:r>
              <a:rPr lang="en-US" dirty="0">
                <a:solidFill>
                  <a:srgbClr val="FF0000"/>
                </a:solidFill>
              </a:rPr>
              <a:t>Examples</a:t>
            </a:r>
          </a:p>
        </p:txBody>
      </p:sp>
    </p:spTree>
    <p:extLst>
      <p:ext uri="{BB962C8B-B14F-4D97-AF65-F5344CB8AC3E}">
        <p14:creationId xmlns:p14="http://schemas.microsoft.com/office/powerpoint/2010/main" val="29371623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057400"/>
            <a:ext cx="8229600" cy="4068763"/>
          </a:xfrm>
        </p:spPr>
        <p:txBody>
          <a:bodyPr/>
          <a:lstStyle/>
          <a:p>
            <a:r>
              <a:rPr lang="en-US" dirty="0"/>
              <a:t>The number of electrical degrees equals  times the number of mechanical degrees in any machine, where  is the number of poles.   </a:t>
            </a:r>
          </a:p>
          <a:p>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33" y="419100"/>
            <a:ext cx="908896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232" y="3456781"/>
            <a:ext cx="12898968"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0942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5323</TotalTime>
  <Words>4862</Words>
  <Application>Microsoft Office PowerPoint</Application>
  <PresentationFormat>On-screen Show (4:3)</PresentationFormat>
  <Paragraphs>973</Paragraphs>
  <Slides>153</Slides>
  <Notes>153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153</vt:i4>
      </vt:variant>
    </vt:vector>
  </HeadingPairs>
  <TitlesOfParts>
    <vt:vector size="166" baseType="lpstr">
      <vt:lpstr>AR BERKLEY</vt:lpstr>
      <vt:lpstr>Arial</vt:lpstr>
      <vt:lpstr>Calibri</vt:lpstr>
      <vt:lpstr>Cambria Math</vt:lpstr>
      <vt:lpstr>Lucida Sans Unicode</vt:lpstr>
      <vt:lpstr>Symbol</vt:lpstr>
      <vt:lpstr>Times New Roman</vt:lpstr>
      <vt:lpstr>Verdana</vt:lpstr>
      <vt:lpstr>Wingdings</vt:lpstr>
      <vt:lpstr>Wingdings 2</vt:lpstr>
      <vt:lpstr>Wingdings 3</vt:lpstr>
      <vt:lpstr>Concourse</vt:lpstr>
      <vt:lpstr>Equation</vt:lpstr>
      <vt:lpstr>    EE 262:  SYNCHRONOUS MACHINES [Credit: 3]     Compiled by Dr E. K. ANTO Edited &amp; Presented by Dr F. B. EFFAH     </vt:lpstr>
      <vt:lpstr>UNIT 1-DEFINITION AND FEATURES</vt:lpstr>
      <vt:lpstr> Constructional Features </vt:lpstr>
      <vt:lpstr> Constructional Features…cont’d </vt:lpstr>
      <vt:lpstr> Constructional Features…cont’d </vt:lpstr>
      <vt:lpstr> Constructional Features…cont’d </vt:lpstr>
      <vt:lpstr> Types of Synchronous Machines: </vt:lpstr>
      <vt:lpstr>UNIT 2- SYNCHRONOUS GENERATORS</vt:lpstr>
      <vt:lpstr> Principle of Operation </vt:lpstr>
      <vt:lpstr> Principle of operation…cont’d. </vt:lpstr>
      <vt:lpstr>Stationary Armature</vt:lpstr>
      <vt:lpstr> Rotating Magnetic Fields of Synchronous Generators </vt:lpstr>
      <vt:lpstr>Distorting Effect of Armature Reaction Flux</vt:lpstr>
      <vt:lpstr> Armature Reaction Reactance  </vt:lpstr>
      <vt:lpstr>CYLINDRICAL-ROTOR SYNCHRONOUS GENERATORS</vt:lpstr>
      <vt:lpstr>Equivalent Circuits </vt:lpstr>
      <vt:lpstr>   Steady-State Performance Characteristics of the Synchronous Machine   </vt:lpstr>
      <vt:lpstr>Open-Circuit Characteristics  </vt:lpstr>
      <vt:lpstr>Short-Circuit Characteristics </vt:lpstr>
      <vt:lpstr>Determination of the armature resistance </vt:lpstr>
      <vt:lpstr> Example 1  </vt:lpstr>
      <vt:lpstr> Solution 1 </vt:lpstr>
      <vt:lpstr>Solution 1…cont’d</vt:lpstr>
      <vt:lpstr>Output Power Delivered By Cylindrical-Rotor Synchronous Generator</vt:lpstr>
      <vt:lpstr>Output Power…cont’d.</vt:lpstr>
      <vt:lpstr>Output Power…cont’d.</vt:lpstr>
      <vt:lpstr>    Output Power…cont’d.    </vt:lpstr>
      <vt:lpstr>    Output Power…cont’d.    </vt:lpstr>
      <vt:lpstr>  Maximum Power Output From Cylindrical-Rotor Synchronous Generator   </vt:lpstr>
      <vt:lpstr>       Maximum current and power factor corresponding to maximum power output:      </vt:lpstr>
      <vt:lpstr> Example 3  </vt:lpstr>
      <vt:lpstr> Solution 3 </vt:lpstr>
      <vt:lpstr> solution cont’d</vt:lpstr>
      <vt:lpstr> Exercises on Maximum Power Output </vt:lpstr>
      <vt:lpstr> b) SALIENT-POLE GEOMETRY </vt:lpstr>
      <vt:lpstr> EQUIVALENT CIRCUIT OF SALIENT POLE SYNCHRONOUS MACHINE </vt:lpstr>
      <vt:lpstr> RESOLVING INTO D- AND Q- COMPONENTS </vt:lpstr>
      <vt:lpstr>DETERMINING THE OPERATING CONDITIONS</vt:lpstr>
      <vt:lpstr>DETERMINING THE OPERATING CONDITIONS</vt:lpstr>
      <vt:lpstr>DETERMINING THE OPERATING CONDITIONS</vt:lpstr>
      <vt:lpstr>DETERMINING THE OPERATING CONDITIONS</vt:lpstr>
      <vt:lpstr>EVALUATION OF POWER</vt:lpstr>
      <vt:lpstr>EVALUATION OF POWER</vt:lpstr>
      <vt:lpstr> POWER LOAD ANGLE RELATIONSHIP</vt:lpstr>
      <vt:lpstr> POWER LOAD ANGLE RELATIONSHIP</vt:lpstr>
      <vt:lpstr> Example 4 </vt:lpstr>
      <vt:lpstr>Output Power Delivered by Salient-Pole Synchronous Generator</vt:lpstr>
      <vt:lpstr>Output Power…cont’d.</vt:lpstr>
      <vt:lpstr>Voltage regulation</vt:lpstr>
      <vt:lpstr> Notes on Eqn (42)  </vt:lpstr>
      <vt:lpstr>Determination of Voltage Regulation</vt:lpstr>
      <vt:lpstr>Voltage Regulation…cont’d.</vt:lpstr>
      <vt:lpstr>Indirect Method 1-Synchronous Impedance or EMF Method</vt:lpstr>
      <vt:lpstr>PowerPoint Presentation</vt:lpstr>
      <vt:lpstr>Steady-State Operating Characteristics of Synchronous Generators</vt:lpstr>
      <vt:lpstr>  i. Terminal Voltage Characteristics (V-Ia) Curves For a Given Power Factor  </vt:lpstr>
      <vt:lpstr>(V-Ia) curves…cont’d.</vt:lpstr>
      <vt:lpstr> Terminal voltage characteristics…cont’d. </vt:lpstr>
      <vt:lpstr> Terminal voltage characteristics…cont’d. </vt:lpstr>
      <vt:lpstr> Terminal voltage characteristics…cont’d. </vt:lpstr>
      <vt:lpstr> Terminal voltage characteristics…cont’d </vt:lpstr>
      <vt:lpstr> Compounding Curves  </vt:lpstr>
      <vt:lpstr> Compounding Curves…cont’d.  </vt:lpstr>
      <vt:lpstr>Compounding Curves…cont’d.</vt:lpstr>
      <vt:lpstr>Reactive-Active Power Capability Curves (Q –P Curves for a given pf)</vt:lpstr>
      <vt:lpstr>Exercises on Voltage Regulation</vt:lpstr>
      <vt:lpstr>UNIT 3-PARALLELING OF GENERATORS FOR LOAD SHARING</vt:lpstr>
      <vt:lpstr>Paralleling of Generators…cont’d.</vt:lpstr>
      <vt:lpstr>Paralleling of Generators…cont’d</vt:lpstr>
      <vt:lpstr>Requirements for Generator Paralleling </vt:lpstr>
      <vt:lpstr>Requirements for Generator Paralleling …cont’d.</vt:lpstr>
      <vt:lpstr>Synchronization </vt:lpstr>
      <vt:lpstr>PowerPoint Presentation</vt:lpstr>
      <vt:lpstr>Synchroscope Method for Synchronization </vt:lpstr>
      <vt:lpstr>Load Sharing or Allocation</vt:lpstr>
      <vt:lpstr>Effect of Change in Excitation – Reactive Load Sharing</vt:lpstr>
      <vt:lpstr>PowerPoint Presentation</vt:lpstr>
      <vt:lpstr>2. Effect of Change in Field Excitation for Paralleled Generators</vt:lpstr>
      <vt:lpstr>PowerPoint Presentation</vt:lpstr>
      <vt:lpstr>Change in field excitation…cont’d. </vt:lpstr>
      <vt:lpstr>PowerPoint Presentation</vt:lpstr>
      <vt:lpstr>points to note…cont’d.</vt:lpstr>
      <vt:lpstr>3. Effect of Change in Prime Mover Input – Active Load Sharing</vt:lpstr>
      <vt:lpstr>Active Load sharing  ...cont’d. The exact sharing of active power between synchronous generators is determined by their speed-load or frequency-load characteristics, which take the form shown in Fig 25.</vt:lpstr>
      <vt:lpstr>PowerPoint Presentation</vt:lpstr>
      <vt:lpstr>Examples and Exercises</vt:lpstr>
      <vt:lpstr>Synchronizing Power and Torque – Effect of Increasing the Driving Mechanical Torque   </vt:lpstr>
      <vt:lpstr>Effect of Increasing Prime Mover Power Input to One of Two Alternators Supplying Currents and Different Power Factors </vt:lpstr>
      <vt:lpstr>Increasing prime mover input…cont’d.</vt:lpstr>
      <vt:lpstr>Synchronizing Power</vt:lpstr>
      <vt:lpstr>Synchronising power…cont’d.</vt:lpstr>
      <vt:lpstr>Synchronising power…cont’d.</vt:lpstr>
      <vt:lpstr>Active Load sharing  ...cont’d.</vt:lpstr>
      <vt:lpstr>PowerPoint Presentation</vt:lpstr>
      <vt:lpstr>Synchronizing Torque </vt:lpstr>
      <vt:lpstr>Synchronizing Torque…cont’d.</vt:lpstr>
      <vt:lpstr>Synchronizing Torque…cont’d</vt:lpstr>
      <vt:lpstr>Examples</vt:lpstr>
      <vt:lpstr>PowerPoint Presentation</vt:lpstr>
      <vt:lpstr>Hunting of Alternators </vt:lpstr>
      <vt:lpstr>PowerPoint Presentation</vt:lpstr>
      <vt:lpstr>Reducing Hunting in Alternators</vt:lpstr>
      <vt:lpstr>Exercises on Synchronizing Power and Torque</vt:lpstr>
      <vt:lpstr>UNIT 4— THREE-PHASE SYNCHRONOUS MOTORS</vt:lpstr>
      <vt:lpstr>Constructional Features and Principles of Operation of Synchronous Motors   </vt:lpstr>
      <vt:lpstr> Principle of Operation of Synchronous Motors  </vt:lpstr>
      <vt:lpstr>Principle of Operation…cont’d.</vt:lpstr>
      <vt:lpstr>Why Synchronous Motors Are Not Self-Starting</vt:lpstr>
      <vt:lpstr>Starting of Synchronous Motors – Use of Damper Windings as Squirrel-Cage Induction Motor </vt:lpstr>
      <vt:lpstr>Necessary Precaution When Starting Synchronous Motor – Use of External Starting Resistance</vt:lpstr>
      <vt:lpstr>PowerPoint Presentation</vt:lpstr>
      <vt:lpstr>PowerPoint Presentation</vt:lpstr>
      <vt:lpstr>Synchronous Capacitors </vt:lpstr>
      <vt:lpstr>Advantages of Synchronous Condensers over Capacitors</vt:lpstr>
      <vt:lpstr>  Disadvantages of Synchronous Condensers compared with Capacitors    </vt:lpstr>
      <vt:lpstr>Effect of Loading on the Synchronous Motor</vt:lpstr>
      <vt:lpstr>Torque Angle at No-Load</vt:lpstr>
      <vt:lpstr>Torque Angle at Rated Load</vt:lpstr>
      <vt:lpstr>Torque Angle…cont’d.</vt:lpstr>
      <vt:lpstr>Operating Characteristics of Synchronous Motors</vt:lpstr>
      <vt:lpstr>V-Curves or Compounding Curves of the Synchronous Motor (Effect of Rotor Field Excitation on Armature Current and Power Factor for Constant Mechanical Load )   </vt:lpstr>
      <vt:lpstr>PowerPoint Presentation</vt:lpstr>
      <vt:lpstr>PowerPoint Presentation</vt:lpstr>
      <vt:lpstr>PowerPoint Presentation</vt:lpstr>
      <vt:lpstr>Characteristic curves</vt:lpstr>
      <vt:lpstr>Observations about V-curves of Synchronous Motor </vt:lpstr>
      <vt:lpstr>Observations…cont’d.</vt:lpstr>
      <vt:lpstr>Circuit and Phasor Diagram for Over-Excitation and Leading Pf   </vt:lpstr>
      <vt:lpstr>Generated emf per Phase in Synchronous Motor </vt:lpstr>
      <vt:lpstr>Mechanical Power per Phase Developed By Synchronous Motor</vt:lpstr>
      <vt:lpstr>Maximum Mechanical Power Developed in Synchronous Motor</vt:lpstr>
      <vt:lpstr>PowerPoint Presentation</vt:lpstr>
      <vt:lpstr>Mechanical torque</vt:lpstr>
      <vt:lpstr>Mechanical power…cont’d.</vt:lpstr>
      <vt:lpstr>  Maximum Power from Synchronous Motor</vt:lpstr>
      <vt:lpstr>Circuit and Phasor Diagram for Normal Excitation and Unity pf in Synchronous Motor </vt:lpstr>
      <vt:lpstr>Examples</vt:lpstr>
      <vt:lpstr>Examples on Synchronous Condensers</vt:lpstr>
      <vt:lpstr>Examples on Synchronous Condensers</vt:lpstr>
      <vt:lpstr>Examples on Synchronous Condensers</vt:lpstr>
      <vt:lpstr>Examples on Synchronous Condensers</vt:lpstr>
      <vt:lpstr>Examples on Synchronous Condensers</vt:lpstr>
      <vt:lpstr>Examples on Synchronous Condensers</vt:lpstr>
      <vt:lpstr>Dual-purpose Synchronous Motor</vt:lpstr>
      <vt:lpstr>Dual-purpose Synchronous Motor</vt:lpstr>
      <vt:lpstr>Examples on Dual-Purpose Synchronous Motors</vt:lpstr>
      <vt:lpstr>Examples on Dual-purpose Synchronous Motors</vt:lpstr>
      <vt:lpstr>Examples on Dual-purpose Synchronous Motors</vt:lpstr>
      <vt:lpstr>Examples on Dual-purpose Synchronous Motors</vt:lpstr>
      <vt:lpstr>Examples on Dual-purpose Synchronous Motors</vt:lpstr>
      <vt:lpstr>Exercises on Dual-purpose SMs</vt:lpstr>
      <vt:lpstr>Further Exercises</vt:lpstr>
      <vt:lpstr>PowerPoint Presentation</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kuks</dc:creator>
  <cp:lastModifiedBy>Francis Effah</cp:lastModifiedBy>
  <cp:revision>153</cp:revision>
  <dcterms:created xsi:type="dcterms:W3CDTF">2012-09-19T12:18:16Z</dcterms:created>
  <dcterms:modified xsi:type="dcterms:W3CDTF">2018-04-08T21:36:41Z</dcterms:modified>
</cp:coreProperties>
</file>